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06" r:id="rId4"/>
  </p:sldMasterIdLst>
  <p:notesMasterIdLst>
    <p:notesMasterId r:id="rId41"/>
  </p:notesMasterIdLst>
  <p:handoutMasterIdLst>
    <p:handoutMasterId r:id="rId42"/>
  </p:handoutMasterIdLst>
  <p:sldIdLst>
    <p:sldId id="256" r:id="rId5"/>
    <p:sldId id="517" r:id="rId6"/>
    <p:sldId id="519" r:id="rId7"/>
    <p:sldId id="518" r:id="rId8"/>
    <p:sldId id="521" r:id="rId9"/>
    <p:sldId id="522" r:id="rId10"/>
    <p:sldId id="523" r:id="rId11"/>
    <p:sldId id="549" r:id="rId12"/>
    <p:sldId id="550" r:id="rId13"/>
    <p:sldId id="551" r:id="rId14"/>
    <p:sldId id="552" r:id="rId15"/>
    <p:sldId id="553" r:id="rId16"/>
    <p:sldId id="554" r:id="rId17"/>
    <p:sldId id="555" r:id="rId18"/>
    <p:sldId id="556" r:id="rId19"/>
    <p:sldId id="557" r:id="rId20"/>
    <p:sldId id="558" r:id="rId21"/>
    <p:sldId id="559" r:id="rId22"/>
    <p:sldId id="560" r:id="rId23"/>
    <p:sldId id="561" r:id="rId24"/>
    <p:sldId id="562" r:id="rId25"/>
    <p:sldId id="563" r:id="rId26"/>
    <p:sldId id="564" r:id="rId27"/>
    <p:sldId id="565" r:id="rId28"/>
    <p:sldId id="567" r:id="rId29"/>
    <p:sldId id="568" r:id="rId30"/>
    <p:sldId id="569" r:id="rId31"/>
    <p:sldId id="570" r:id="rId32"/>
    <p:sldId id="571" r:id="rId33"/>
    <p:sldId id="572" r:id="rId34"/>
    <p:sldId id="573" r:id="rId35"/>
    <p:sldId id="574" r:id="rId36"/>
    <p:sldId id="575" r:id="rId37"/>
    <p:sldId id="576" r:id="rId38"/>
    <p:sldId id="577" r:id="rId39"/>
    <p:sldId id="578" r:id="rId40"/>
  </p:sldIdLst>
  <p:sldSz cx="9144000" cy="6858000" type="screen4x3"/>
  <p:notesSz cx="9928225" cy="6797675"/>
  <p:custDataLst>
    <p:tags r:id="rId43"/>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0" clrIdx="0">
    <p:extLst>
      <p:ext uri="{19B8F6BF-5375-455C-9EA6-DF929625EA0E}">
        <p15:presenceInfo xmlns:p15="http://schemas.microsoft.com/office/powerpoint/2012/main" userId="a04426156b3b4a3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53939"/>
    <a:srgbClr val="F9B277"/>
    <a:srgbClr val="FFB3B3"/>
    <a:srgbClr val="FCD5B5"/>
    <a:srgbClr val="92D050"/>
    <a:srgbClr val="FF7575"/>
    <a:srgbClr val="D7E4BD"/>
    <a:srgbClr val="B21212"/>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382" autoAdjust="0"/>
    <p:restoredTop sz="94646" autoAdjust="0"/>
  </p:normalViewPr>
  <p:slideViewPr>
    <p:cSldViewPr>
      <p:cViewPr varScale="1">
        <p:scale>
          <a:sx n="74" d="100"/>
          <a:sy n="74" d="100"/>
        </p:scale>
        <p:origin x="1476" y="72"/>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47"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gs" Target="tags/tag1.xml"/><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02/08/2018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8/2/2018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33264208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16389661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16228187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24043098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24240119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24242519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14316245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21381651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7793523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28846643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28252729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11339741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5440464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4048617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23</a:t>
            </a:fld>
            <a:endParaRPr lang="en-GB" dirty="0">
              <a:solidFill>
                <a:prstClr val="black"/>
              </a:solidFill>
            </a:endParaRPr>
          </a:p>
        </p:txBody>
      </p:sp>
    </p:spTree>
    <p:extLst>
      <p:ext uri="{BB962C8B-B14F-4D97-AF65-F5344CB8AC3E}">
        <p14:creationId xmlns:p14="http://schemas.microsoft.com/office/powerpoint/2010/main" val="27922422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24</a:t>
            </a:fld>
            <a:endParaRPr lang="en-GB" dirty="0">
              <a:solidFill>
                <a:prstClr val="black"/>
              </a:solidFill>
            </a:endParaRPr>
          </a:p>
        </p:txBody>
      </p:sp>
    </p:spTree>
    <p:extLst>
      <p:ext uri="{BB962C8B-B14F-4D97-AF65-F5344CB8AC3E}">
        <p14:creationId xmlns:p14="http://schemas.microsoft.com/office/powerpoint/2010/main" val="21110240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25</a:t>
            </a:fld>
            <a:endParaRPr lang="en-GB" dirty="0">
              <a:solidFill>
                <a:prstClr val="black"/>
              </a:solidFill>
            </a:endParaRPr>
          </a:p>
        </p:txBody>
      </p:sp>
    </p:spTree>
    <p:extLst>
      <p:ext uri="{BB962C8B-B14F-4D97-AF65-F5344CB8AC3E}">
        <p14:creationId xmlns:p14="http://schemas.microsoft.com/office/powerpoint/2010/main" val="10520913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26</a:t>
            </a:fld>
            <a:endParaRPr lang="en-GB" dirty="0">
              <a:solidFill>
                <a:prstClr val="black"/>
              </a:solidFill>
            </a:endParaRPr>
          </a:p>
        </p:txBody>
      </p:sp>
    </p:spTree>
    <p:extLst>
      <p:ext uri="{BB962C8B-B14F-4D97-AF65-F5344CB8AC3E}">
        <p14:creationId xmlns:p14="http://schemas.microsoft.com/office/powerpoint/2010/main" val="10543395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27</a:t>
            </a:fld>
            <a:endParaRPr lang="en-GB" dirty="0">
              <a:solidFill>
                <a:prstClr val="black"/>
              </a:solidFill>
            </a:endParaRPr>
          </a:p>
        </p:txBody>
      </p:sp>
    </p:spTree>
    <p:extLst>
      <p:ext uri="{BB962C8B-B14F-4D97-AF65-F5344CB8AC3E}">
        <p14:creationId xmlns:p14="http://schemas.microsoft.com/office/powerpoint/2010/main" val="31079038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28</a:t>
            </a:fld>
            <a:endParaRPr lang="en-GB" dirty="0">
              <a:solidFill>
                <a:prstClr val="black"/>
              </a:solidFill>
            </a:endParaRPr>
          </a:p>
        </p:txBody>
      </p:sp>
    </p:spTree>
    <p:extLst>
      <p:ext uri="{BB962C8B-B14F-4D97-AF65-F5344CB8AC3E}">
        <p14:creationId xmlns:p14="http://schemas.microsoft.com/office/powerpoint/2010/main" val="37441189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29</a:t>
            </a:fld>
            <a:endParaRPr lang="en-GB" dirty="0">
              <a:solidFill>
                <a:prstClr val="black"/>
              </a:solidFill>
            </a:endParaRPr>
          </a:p>
        </p:txBody>
      </p:sp>
    </p:spTree>
    <p:extLst>
      <p:ext uri="{BB962C8B-B14F-4D97-AF65-F5344CB8AC3E}">
        <p14:creationId xmlns:p14="http://schemas.microsoft.com/office/powerpoint/2010/main" val="34376840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5084377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3378183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307560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32</a:t>
            </a:fld>
            <a:endParaRPr lang="en-GB" dirty="0">
              <a:solidFill>
                <a:prstClr val="black"/>
              </a:solidFill>
            </a:endParaRPr>
          </a:p>
        </p:txBody>
      </p:sp>
    </p:spTree>
    <p:extLst>
      <p:ext uri="{BB962C8B-B14F-4D97-AF65-F5344CB8AC3E}">
        <p14:creationId xmlns:p14="http://schemas.microsoft.com/office/powerpoint/2010/main" val="36304659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17677386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11727455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35</a:t>
            </a:fld>
            <a:endParaRPr lang="en-GB" dirty="0">
              <a:solidFill>
                <a:prstClr val="black"/>
              </a:solidFill>
            </a:endParaRPr>
          </a:p>
        </p:txBody>
      </p:sp>
    </p:spTree>
    <p:extLst>
      <p:ext uri="{BB962C8B-B14F-4D97-AF65-F5344CB8AC3E}">
        <p14:creationId xmlns:p14="http://schemas.microsoft.com/office/powerpoint/2010/main" val="34994334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36</a:t>
            </a:fld>
            <a:endParaRPr lang="en-GB" dirty="0">
              <a:solidFill>
                <a:prstClr val="black"/>
              </a:solidFill>
            </a:endParaRPr>
          </a:p>
        </p:txBody>
      </p:sp>
    </p:spTree>
    <p:extLst>
      <p:ext uri="{BB962C8B-B14F-4D97-AF65-F5344CB8AC3E}">
        <p14:creationId xmlns:p14="http://schemas.microsoft.com/office/powerpoint/2010/main" val="34055334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2935040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3108798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281862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4207291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23657889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7734772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0.xml"/><Relationship Id="rId7" Type="http://schemas.openxmlformats.org/officeDocument/2006/relationships/image" Target="../media/image2.jpeg"/><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16.xml"/><Relationship Id="rId4" Type="http://schemas.openxmlformats.org/officeDocument/2006/relationships/slide" Target="../slides/slide1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736961" cy="615053"/>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122050" y="659677"/>
            <a:ext cx="162705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10.1 – Quality Control</a:t>
            </a:r>
            <a:endParaRPr lang="en-GB" sz="1200" b="1" dirty="0">
              <a:latin typeface="Arial" panose="020B0604020202020204" pitchFamily="34" charset="0"/>
              <a:cs typeface="Arial" panose="020B0604020202020204" pitchFamily="34" charset="0"/>
            </a:endParaRPr>
          </a:p>
        </p:txBody>
      </p:sp>
      <p:sp>
        <p:nvSpPr>
          <p:cNvPr id="5" name="Round Same Side Corner Rectangle 4">
            <a:hlinkClick r:id="rId3" action="ppaction://hlinksldjump"/>
          </p:cNvPr>
          <p:cNvSpPr/>
          <p:nvPr/>
        </p:nvSpPr>
        <p:spPr>
          <a:xfrm>
            <a:off x="202158" y="659677"/>
            <a:ext cx="881733"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lIns="45720" rIns="45720" rtlCol="0" anchor="ctr"/>
          <a:lstStyle/>
          <a:p>
            <a:pPr algn="ctr"/>
            <a:r>
              <a:rPr lang="en-GB" sz="1200" b="1" dirty="0" smtClean="0">
                <a:latin typeface="Arial" panose="020B0604020202020204" pitchFamily="34" charset="0"/>
                <a:cs typeface="Arial" panose="020B0604020202020204" pitchFamily="34" charset="0"/>
              </a:rPr>
              <a:t>Questions</a:t>
            </a:r>
            <a:endParaRPr lang="en-GB" sz="1200" b="1" dirty="0">
              <a:latin typeface="Arial" panose="020B0604020202020204" pitchFamily="34" charset="0"/>
              <a:cs typeface="Arial" panose="020B0604020202020204" pitchFamily="34" charset="0"/>
            </a:endParaRPr>
          </a:p>
        </p:txBody>
      </p:sp>
      <p:sp>
        <p:nvSpPr>
          <p:cNvPr id="7" name="Round Same Side Corner Rectangle 6">
            <a:hlinkClick r:id="rId4" action="ppaction://hlinksldjump"/>
          </p:cNvPr>
          <p:cNvSpPr/>
          <p:nvPr/>
        </p:nvSpPr>
        <p:spPr>
          <a:xfrm>
            <a:off x="2787268" y="659677"/>
            <a:ext cx="187220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10.3 – Quality</a:t>
            </a:r>
            <a:r>
              <a:rPr lang="en-GB" sz="1200" b="1" baseline="0" dirty="0" smtClean="0">
                <a:latin typeface="Arial" panose="020B0604020202020204" pitchFamily="34" charset="0"/>
                <a:cs typeface="Arial" panose="020B0604020202020204" pitchFamily="34" charset="0"/>
              </a:rPr>
              <a:t> Assurance</a:t>
            </a:r>
            <a:endParaRPr lang="en-GB" sz="1200" b="1" dirty="0">
              <a:latin typeface="Arial" panose="020B0604020202020204" pitchFamily="34" charset="0"/>
              <a:cs typeface="Arial" panose="020B0604020202020204" pitchFamily="34" charset="0"/>
            </a:endParaRPr>
          </a:p>
        </p:txBody>
      </p:sp>
      <p:sp>
        <p:nvSpPr>
          <p:cNvPr id="8" name="Round Same Side Corner Rectangle 7">
            <a:hlinkClick r:id="rId5" action="ppaction://hlinksldjump"/>
          </p:cNvPr>
          <p:cNvSpPr/>
          <p:nvPr userDrawn="1"/>
        </p:nvSpPr>
        <p:spPr>
          <a:xfrm>
            <a:off x="4697636" y="659677"/>
            <a:ext cx="108012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10.3 - Kaizen</a:t>
            </a:r>
            <a:endParaRPr lang="en-GB" sz="1200" b="1" dirty="0">
              <a:latin typeface="Arial" panose="020B0604020202020204" pitchFamily="34" charset="0"/>
              <a:cs typeface="Arial" panose="020B0604020202020204" pitchFamily="34" charset="0"/>
            </a:endParaRPr>
          </a:p>
        </p:txBody>
      </p:sp>
      <p:sp>
        <p:nvSpPr>
          <p:cNvPr id="9" name="Round Same Side Corner Rectangle 8">
            <a:hlinkClick r:id="rId6" action="ppaction://hlinksldjump"/>
          </p:cNvPr>
          <p:cNvSpPr/>
          <p:nvPr userDrawn="1"/>
        </p:nvSpPr>
        <p:spPr>
          <a:xfrm>
            <a:off x="5815917" y="659677"/>
            <a:ext cx="916323" cy="34984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10.4 - TQM</a:t>
            </a:r>
            <a:endParaRPr lang="en-GB" sz="12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1016867"/>
            <a:ext cx="8787383" cy="5724501"/>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0" name="Picture 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172400" y="44624"/>
            <a:ext cx="936104" cy="899050"/>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8.gif"/><Relationship Id="rId5" Type="http://schemas.openxmlformats.org/officeDocument/2006/relationships/image" Target="../media/image7.jpeg"/><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gif"/><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slideLayout" Target="../slideLayouts/slideLayout2.xml"/><Relationship Id="rId7" Type="http://schemas.openxmlformats.org/officeDocument/2006/relationships/hyperlink" Target="Resources/Chapter%2002/10.3%20-%20Kaizen.mp4"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hyperlink" Target="Resources/Chapter%2002/10.4%20-%20TQM%20at%20IKEA.mp4" TargetMode="External"/><Relationship Id="rId3" Type="http://schemas.openxmlformats.org/officeDocument/2006/relationships/slideLayout" Target="../slideLayouts/slideLayout2.xml"/><Relationship Id="rId7" Type="http://schemas.openxmlformats.org/officeDocument/2006/relationships/image" Target="../media/image23.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22.gif"/><Relationship Id="rId5" Type="http://schemas.openxmlformats.org/officeDocument/2006/relationships/image" Target="../media/image21.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Resources/Chapter%2002/10%20-%20Exam%20Questions.docx"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Resources/Chapter%2002/10%20-%20Exam%20Questions.docx"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hyperlink" Target="Resources/Chapter%2002/10%20-%20Exam%20Questions.docx"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hyperlink" Target="Resources/Chapter%2002/10%20-%20Exam%20Questions.docx" TargetMode="External"/><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hyperlink" Target="Resources/Chapter%2002/10%20-%20Exam%20Questions.docx"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Resources/Chapter%2002/10%20-%20Exam%20Questions.docx"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Resources/Chapter%2002/10%20-%20Exam%20Questions.docx"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Resources/Chapter%2002/10%20-%20Exam%20Questions.docx"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Resources/Chapter%2002/10%20-%20Exam%20Questions.docx"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Resources/Chapter%2002/10%20-%20Exam%20Questions.docx"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Resources/Chapter%2002/10%20-%20Exam%20Questions.docx"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Resources/Chapter%2002/10%20-%20Exam%20Questions.docx"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Resources/Chapter%2002/10%20-%20Exam%20Questions.docx"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Resources/Chapter%2002/10%20-%20Exam%20Questions.docx"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8.gif"/><Relationship Id="rId5" Type="http://schemas.openxmlformats.org/officeDocument/2006/relationships/image" Target="../media/image7.jpe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085184"/>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spcAft>
                <a:spcPts val="400"/>
              </a:spcAft>
            </a:pPr>
            <a:r>
              <a:rPr lang="en-GB" sz="5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 – </a:t>
            </a:r>
            <a:r>
              <a:rPr lang="en-IE" sz="5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Managing the Business</a:t>
            </a:r>
          </a:p>
          <a:p>
            <a:pPr>
              <a:spcAft>
                <a:spcPts val="400"/>
              </a:spcAft>
            </a:pPr>
            <a:r>
              <a:rPr lang="fr-FR" sz="33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Chapter </a:t>
            </a:r>
            <a:r>
              <a:rPr lang="fr-FR" sz="33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10 - </a:t>
            </a:r>
            <a:r>
              <a:rPr lang="fr-FR" sz="3300"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Quality</a:t>
            </a:r>
            <a:r>
              <a:rPr lang="fr-FR" sz="33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fr-FR" sz="33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Management Techniques</a:t>
            </a:r>
            <a:endParaRPr lang="en-GB" sz="33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0" name="Rectangle 9"/>
          <p:cNvSpPr/>
          <p:nvPr/>
        </p:nvSpPr>
        <p:spPr>
          <a:xfrm>
            <a:off x="179512" y="141600"/>
            <a:ext cx="8841953"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11" name="TextBox 10"/>
          <p:cNvSpPr txBox="1"/>
          <p:nvPr/>
        </p:nvSpPr>
        <p:spPr>
          <a:xfrm>
            <a:off x="2267744" y="188640"/>
            <a:ext cx="6696744"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AS Business </a:t>
            </a:r>
            <a:r>
              <a:rPr lang="en-GB" sz="3200" b="1" dirty="0" err="1" smtClean="0">
                <a:solidFill>
                  <a:schemeClr val="tx1">
                    <a:lumMod val="50000"/>
                    <a:lumOff val="50000"/>
                  </a:schemeClr>
                </a:solidFill>
              </a:rPr>
              <a:t>EdExcel</a:t>
            </a:r>
            <a:endParaRPr lang="en-GB" sz="3200" b="1" dirty="0" smtClean="0">
              <a:solidFill>
                <a:schemeClr val="tx1">
                  <a:lumMod val="50000"/>
                  <a:lumOff val="50000"/>
                </a:schemeClr>
              </a:solidFill>
            </a:endParaRPr>
          </a:p>
          <a:p>
            <a:pPr algn="r"/>
            <a:r>
              <a:rPr lang="en-GB" sz="3200" b="1" dirty="0" smtClean="0">
                <a:solidFill>
                  <a:schemeClr val="tx1">
                    <a:lumMod val="50000"/>
                    <a:lumOff val="50000"/>
                  </a:schemeClr>
                </a:solidFill>
              </a:rPr>
              <a:t>2018-20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12</a:t>
            </a:r>
            <a:endParaRPr lang="en-GB" sz="3600" b="1" dirty="0">
              <a:solidFill>
                <a:schemeClr val="tx1">
                  <a:lumMod val="50000"/>
                  <a:lumOff val="50000"/>
                </a:schemeClr>
              </a:solidFill>
            </a:endParaRPr>
          </a:p>
        </p:txBody>
      </p:sp>
      <p:pic>
        <p:nvPicPr>
          <p:cNvPr id="12"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3851920" y="1921358"/>
            <a:ext cx="5160301" cy="325098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20" y="188641"/>
            <a:ext cx="1698446" cy="1631216"/>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408712" cy="3416320"/>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2400" dirty="0" smtClean="0"/>
              <a:t>When </a:t>
            </a:r>
            <a:r>
              <a:rPr lang="en-US" sz="2400" dirty="0"/>
              <a:t>it became clear that UK products were often not competitive in global markets (in the 1980s), it was </a:t>
            </a:r>
            <a:r>
              <a:rPr lang="en-US" sz="2400" dirty="0" err="1"/>
              <a:t>realised</a:t>
            </a:r>
            <a:r>
              <a:rPr lang="en-US" sz="2400" dirty="0"/>
              <a:t> that competing producers were </a:t>
            </a:r>
            <a:r>
              <a:rPr lang="en-US" sz="2400" dirty="0" err="1"/>
              <a:t>emphasising</a:t>
            </a:r>
            <a:r>
              <a:rPr lang="en-US" sz="2400" dirty="0"/>
              <a:t> much higher levels of quality control. </a:t>
            </a:r>
            <a:endParaRPr lang="en-US" sz="2400" dirty="0" smtClean="0"/>
          </a:p>
          <a:p>
            <a:pPr marL="439738" indent="-439738">
              <a:buClr>
                <a:schemeClr val="accent6">
                  <a:lumMod val="50000"/>
                </a:schemeClr>
              </a:buClr>
              <a:buFont typeface="Wingdings 3" panose="05040102010807070707" pitchFamily="18" charset="2"/>
              <a:buChar char=""/>
            </a:pPr>
            <a:r>
              <a:rPr lang="en-US" sz="2400" dirty="0" smtClean="0"/>
              <a:t>Lean </a:t>
            </a:r>
            <a:r>
              <a:rPr lang="en-US" sz="2400" dirty="0"/>
              <a:t>production techniques were gradually being adopted and it was seen as wasteful to be producing faulty products.</a:t>
            </a:r>
          </a:p>
        </p:txBody>
      </p:sp>
      <p:sp>
        <p:nvSpPr>
          <p:cNvPr id="6" name="Title 1"/>
          <p:cNvSpPr>
            <a:spLocks noGrp="1"/>
          </p:cNvSpPr>
          <p:nvPr>
            <p:ph type="title"/>
          </p:nvPr>
        </p:nvSpPr>
        <p:spPr>
          <a:xfrm>
            <a:off x="35496" y="72008"/>
            <a:ext cx="7704856" cy="548680"/>
          </a:xfrm>
        </p:spPr>
        <p:txBody>
          <a:bodyPr>
            <a:noAutofit/>
          </a:bodyPr>
          <a:lstStyle/>
          <a:p>
            <a:r>
              <a:rPr lang="en-GB" dirty="0" smtClean="0"/>
              <a:t>10.1 </a:t>
            </a:r>
            <a:r>
              <a:rPr lang="en-GB" dirty="0"/>
              <a:t>– </a:t>
            </a:r>
            <a:r>
              <a:rPr lang="en-GB" dirty="0" smtClean="0"/>
              <a:t>Quality Control</a:t>
            </a:r>
            <a:endParaRPr lang="en-GB" sz="4000" dirty="0"/>
          </a:p>
        </p:txBody>
      </p:sp>
      <p:sp>
        <p:nvSpPr>
          <p:cNvPr id="7" name="Round Same Side Corner Rectangle 6">
            <a:hlinkClick r:id="" action="ppaction://noaction"/>
          </p:cNvPr>
          <p:cNvSpPr/>
          <p:nvPr/>
        </p:nvSpPr>
        <p:spPr>
          <a:xfrm>
            <a:off x="6768000" y="666000"/>
            <a:ext cx="720080" cy="3348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53</a:t>
            </a:r>
            <a:endParaRPr lang="en-GB" sz="1200" b="1" dirty="0">
              <a:latin typeface="Arial" panose="020B0604020202020204" pitchFamily="34" charset="0"/>
              <a:cs typeface="Arial" panose="020B0604020202020204" pitchFamily="34" charset="0"/>
            </a:endParaRPr>
          </a:p>
        </p:txBody>
      </p:sp>
      <p:sp>
        <p:nvSpPr>
          <p:cNvPr id="3" name="Rectangle 2"/>
          <p:cNvSpPr/>
          <p:nvPr/>
        </p:nvSpPr>
        <p:spPr>
          <a:xfrm>
            <a:off x="323528" y="4653136"/>
            <a:ext cx="6336704" cy="1938992"/>
          </a:xfrm>
          <a:prstGeom prst="rect">
            <a:avLst/>
          </a:prstGeom>
          <a:solidFill>
            <a:schemeClr val="accent6">
              <a:lumMod val="60000"/>
              <a:lumOff val="40000"/>
            </a:schemeClr>
          </a:solidFill>
          <a:ln w="47625">
            <a:solidFill>
              <a:srgbClr val="002060"/>
            </a:solidFill>
          </a:ln>
        </p:spPr>
        <p:txBody>
          <a:bodyPr wrap="square">
            <a:spAutoFit/>
          </a:bodyPr>
          <a:lstStyle/>
          <a:p>
            <a:pPr indent="-1016000" algn="just">
              <a:spcBef>
                <a:spcPts val="900"/>
              </a:spcBef>
              <a:spcAft>
                <a:spcPts val="0"/>
              </a:spcAft>
            </a:pPr>
            <a:r>
              <a:rPr lang="en-US" sz="2400" b="1" dirty="0">
                <a:solidFill>
                  <a:srgbClr val="000000"/>
                </a:solidFill>
                <a:latin typeface="Arial" panose="020B0604020202020204" pitchFamily="34" charset="0"/>
                <a:ea typeface="Segoe UI" panose="020B0502040204020203" pitchFamily="34" charset="0"/>
                <a:cs typeface="Arial" panose="020B0604020202020204" pitchFamily="34" charset="0"/>
              </a:rPr>
              <a:t>Quality control </a:t>
            </a:r>
            <a:r>
              <a:rPr lang="en-US" sz="2400" dirty="0">
                <a:latin typeface="Arial" panose="020B0604020202020204" pitchFamily="34" charset="0"/>
                <a:ea typeface="Segoe UI" panose="020B0502040204020203" pitchFamily="34" charset="0"/>
                <a:cs typeface="Arial" panose="020B0604020202020204" pitchFamily="34" charset="0"/>
              </a:rPr>
              <a:t>means, quite simply, ways of ensuring that quality is maintained. Traditional quality control means inspecting and checking for defects, and this has been superseded by the idea of quality assurance.</a:t>
            </a:r>
            <a:endParaRPr lang="en-GB" sz="2400" dirty="0">
              <a:effectLst/>
              <a:latin typeface="Arial" panose="020B0604020202020204" pitchFamily="34" charset="0"/>
              <a:ea typeface="Segoe UI" panose="020B0502040204020203" pitchFamily="34" charset="0"/>
              <a:cs typeface="Arial" panose="020B0604020202020204" pitchFamily="34" charset="0"/>
            </a:endParaRPr>
          </a:p>
        </p:txBody>
      </p:sp>
      <p:pic>
        <p:nvPicPr>
          <p:cNvPr id="1026" name="Picture 2" descr="Image result for quality control"/>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768000" y="1146401"/>
            <a:ext cx="2124480" cy="141850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descr="Image result for quality control"/>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767998" y="2667765"/>
            <a:ext cx="2107277" cy="126529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0" name="Picture 6" descr="Image result for quality control techniqu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67998" y="4005064"/>
            <a:ext cx="2107277" cy="103678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2" name="Picture 8" descr="Image result for quality control techniques"/>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40351" y="5081027"/>
            <a:ext cx="1536105" cy="158833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1281538"/>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912768" cy="5632311"/>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2000" dirty="0"/>
              <a:t>High quality is now seen as an important component of added value, which gives the product value for money and a competitive advantage. Competition has driven up customer expectations. To meet these expectations, quality improving strategies have been developed. Many businesses have a zero-defects strategy - which means getting the product right first time.</a:t>
            </a:r>
          </a:p>
          <a:p>
            <a:pPr marL="439738" indent="-439738">
              <a:buClr>
                <a:schemeClr val="accent6">
                  <a:lumMod val="50000"/>
                </a:schemeClr>
              </a:buClr>
              <a:buFont typeface="Wingdings 3" panose="05040102010807070707" pitchFamily="18" charset="2"/>
              <a:buChar char=""/>
            </a:pPr>
            <a:r>
              <a:rPr lang="en-US" sz="2000" dirty="0"/>
              <a:t>Strictly speaking, quality assurance involves having a well </a:t>
            </a:r>
            <a:r>
              <a:rPr lang="en-US" sz="2000" dirty="0" err="1"/>
              <a:t>publicised</a:t>
            </a:r>
            <a:r>
              <a:rPr lang="en-US" sz="2000" dirty="0"/>
              <a:t> system that documents the process by which quality is achieved. ISO 9000 is an example of this - it is an international procedure providing certificates that are designed to ensure that a quality system is in place. </a:t>
            </a:r>
            <a:endParaRPr lang="en-US" sz="2000" dirty="0" smtClean="0"/>
          </a:p>
          <a:p>
            <a:pPr marL="439738" indent="-439738">
              <a:buClr>
                <a:schemeClr val="accent6">
                  <a:lumMod val="50000"/>
                </a:schemeClr>
              </a:buClr>
              <a:buFont typeface="Wingdings 3" panose="05040102010807070707" pitchFamily="18" charset="2"/>
              <a:buChar char=""/>
            </a:pPr>
            <a:r>
              <a:rPr lang="en-US" sz="2000" dirty="0" smtClean="0"/>
              <a:t>Other </a:t>
            </a:r>
            <a:r>
              <a:rPr lang="en-US" sz="2000" dirty="0"/>
              <a:t>examples are set out in the case study </a:t>
            </a:r>
            <a:r>
              <a:rPr lang="en-US" sz="2000" dirty="0" smtClean="0"/>
              <a:t>next. </a:t>
            </a:r>
            <a:r>
              <a:rPr lang="en-US" sz="2000" dirty="0"/>
              <a:t>Supplier businesses have to be involved in the certification too. But the term 'quality assurance' is also used much more loosely to refer to measures that can generally improve quality</a:t>
            </a:r>
            <a:r>
              <a:rPr lang="en-US" sz="2000" dirty="0" smtClean="0"/>
              <a:t>.</a:t>
            </a:r>
            <a:endParaRPr lang="en-US" sz="2000" dirty="0"/>
          </a:p>
        </p:txBody>
      </p:sp>
      <p:sp>
        <p:nvSpPr>
          <p:cNvPr id="6" name="Title 1"/>
          <p:cNvSpPr>
            <a:spLocks noGrp="1"/>
          </p:cNvSpPr>
          <p:nvPr>
            <p:ph type="title"/>
          </p:nvPr>
        </p:nvSpPr>
        <p:spPr>
          <a:xfrm>
            <a:off x="35496" y="72008"/>
            <a:ext cx="7704856" cy="548680"/>
          </a:xfrm>
        </p:spPr>
        <p:txBody>
          <a:bodyPr>
            <a:noAutofit/>
          </a:bodyPr>
          <a:lstStyle/>
          <a:p>
            <a:r>
              <a:rPr lang="en-GB" dirty="0" smtClean="0"/>
              <a:t>10.2 </a:t>
            </a:r>
            <a:r>
              <a:rPr lang="en-GB" dirty="0"/>
              <a:t>– </a:t>
            </a:r>
            <a:r>
              <a:rPr lang="en-GB" dirty="0" smtClean="0"/>
              <a:t>Quality Assurance</a:t>
            </a:r>
            <a:endParaRPr lang="en-GB" sz="4000" dirty="0"/>
          </a:p>
        </p:txBody>
      </p:sp>
      <p:sp>
        <p:nvSpPr>
          <p:cNvPr id="7" name="Round Same Side Corner Rectangle 6">
            <a:hlinkClick r:id="" action="ppaction://noaction"/>
          </p:cNvPr>
          <p:cNvSpPr/>
          <p:nvPr/>
        </p:nvSpPr>
        <p:spPr>
          <a:xfrm>
            <a:off x="6768000" y="666000"/>
            <a:ext cx="720080" cy="3348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53</a:t>
            </a:r>
            <a:endParaRPr lang="en-GB" sz="1200" b="1" dirty="0">
              <a:latin typeface="Arial" panose="020B0604020202020204" pitchFamily="34" charset="0"/>
              <a:cs typeface="Arial" panose="020B0604020202020204" pitchFamily="34" charset="0"/>
            </a:endParaRPr>
          </a:p>
        </p:txBody>
      </p:sp>
      <p:pic>
        <p:nvPicPr>
          <p:cNvPr id="3074" name="Picture 2" descr="Image result for quality assurance technique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64288" y="1124744"/>
            <a:ext cx="1693403" cy="114022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quality assurance technique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64288" y="2388913"/>
            <a:ext cx="1693403" cy="1373777"/>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mage result for iso9000"/>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187" t="5702" r="8653" b="5470"/>
          <a:stretch/>
        </p:blipFill>
        <p:spPr bwMode="auto">
          <a:xfrm>
            <a:off x="7164288" y="3850288"/>
            <a:ext cx="1693403" cy="1808862"/>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Image result for woolmark"/>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86047" y="5746748"/>
            <a:ext cx="1071644" cy="876550"/>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Image result for ce standard"/>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543" t="8227" r="5822" b="6967"/>
          <a:stretch/>
        </p:blipFill>
        <p:spPr bwMode="auto">
          <a:xfrm>
            <a:off x="7164289" y="6134888"/>
            <a:ext cx="669820" cy="4884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4464268"/>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2765372"/>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1930" dirty="0" smtClean="0"/>
              <a:t>The </a:t>
            </a:r>
            <a:r>
              <a:rPr lang="en-US" sz="1930" dirty="0"/>
              <a:t>search for better quality has been continuous. One way to improve it is to make all employees responsible for quality. Quality assurance entails a commitment to collaborations between design, production and marketing teams. They will work together to achieve quality and reliability. </a:t>
            </a:r>
            <a:endParaRPr lang="en-US" sz="1930" dirty="0" smtClean="0"/>
          </a:p>
          <a:p>
            <a:pPr marL="439738" indent="-439738">
              <a:buClr>
                <a:schemeClr val="accent6">
                  <a:lumMod val="50000"/>
                </a:schemeClr>
              </a:buClr>
              <a:buFont typeface="Wingdings 3" panose="05040102010807070707" pitchFamily="18" charset="2"/>
              <a:buChar char=""/>
            </a:pPr>
            <a:r>
              <a:rPr lang="en-US" sz="1930" dirty="0" smtClean="0"/>
              <a:t>Instead </a:t>
            </a:r>
            <a:r>
              <a:rPr lang="en-US" sz="1930" dirty="0"/>
              <a:t>of monitoring output as the old quality control departments did, a QA department will be drawn into the design process and the setting up of the production system. Customer requirements will be considered and high quality will be planned at every stage</a:t>
            </a:r>
            <a:r>
              <a:rPr lang="en-US" sz="1930" dirty="0" smtClean="0"/>
              <a:t>.</a:t>
            </a:r>
            <a:endParaRPr lang="en-US" sz="1930" dirty="0"/>
          </a:p>
        </p:txBody>
      </p:sp>
      <p:sp>
        <p:nvSpPr>
          <p:cNvPr id="6" name="Title 1"/>
          <p:cNvSpPr>
            <a:spLocks noGrp="1"/>
          </p:cNvSpPr>
          <p:nvPr>
            <p:ph type="title"/>
          </p:nvPr>
        </p:nvSpPr>
        <p:spPr>
          <a:xfrm>
            <a:off x="35496" y="72008"/>
            <a:ext cx="7704856" cy="548680"/>
          </a:xfrm>
        </p:spPr>
        <p:txBody>
          <a:bodyPr>
            <a:noAutofit/>
          </a:bodyPr>
          <a:lstStyle/>
          <a:p>
            <a:r>
              <a:rPr lang="en-GB" dirty="0" smtClean="0"/>
              <a:t>10.2 </a:t>
            </a:r>
            <a:r>
              <a:rPr lang="en-GB" dirty="0"/>
              <a:t>– </a:t>
            </a:r>
            <a:r>
              <a:rPr lang="en-GB" dirty="0" smtClean="0"/>
              <a:t>Quality Assurance</a:t>
            </a:r>
            <a:endParaRPr lang="en-GB" sz="4000" dirty="0"/>
          </a:p>
        </p:txBody>
      </p:sp>
      <p:sp>
        <p:nvSpPr>
          <p:cNvPr id="7" name="Round Same Side Corner Rectangle 6">
            <a:hlinkClick r:id="" action="ppaction://noaction"/>
          </p:cNvPr>
          <p:cNvSpPr/>
          <p:nvPr/>
        </p:nvSpPr>
        <p:spPr>
          <a:xfrm>
            <a:off x="6768000" y="666000"/>
            <a:ext cx="720080" cy="3348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54</a:t>
            </a:r>
            <a:endParaRPr lang="en-GB" sz="1200" b="1" dirty="0">
              <a:latin typeface="Arial" panose="020B0604020202020204" pitchFamily="34" charset="0"/>
              <a:cs typeface="Arial" panose="020B0604020202020204" pitchFamily="34" charset="0"/>
            </a:endParaRPr>
          </a:p>
        </p:txBody>
      </p:sp>
      <p:sp>
        <p:nvSpPr>
          <p:cNvPr id="8" name="Rectangle 7"/>
          <p:cNvSpPr/>
          <p:nvPr/>
        </p:nvSpPr>
        <p:spPr>
          <a:xfrm>
            <a:off x="323528" y="4077072"/>
            <a:ext cx="8496944" cy="2546851"/>
          </a:xfrm>
          <a:prstGeom prst="rect">
            <a:avLst/>
          </a:prstGeom>
          <a:solidFill>
            <a:schemeClr val="accent6">
              <a:lumMod val="60000"/>
              <a:lumOff val="40000"/>
            </a:schemeClr>
          </a:solidFill>
          <a:ln w="47625">
            <a:solidFill>
              <a:srgbClr val="002060"/>
            </a:solidFill>
          </a:ln>
        </p:spPr>
        <p:txBody>
          <a:bodyPr wrap="square">
            <a:spAutoFit/>
          </a:bodyPr>
          <a:lstStyle/>
          <a:p>
            <a:pPr indent="-1016000" algn="just">
              <a:spcBef>
                <a:spcPts val="900"/>
              </a:spcBef>
              <a:spcAft>
                <a:spcPts val="0"/>
              </a:spcAft>
            </a:pPr>
            <a:r>
              <a:rPr lang="en-US" sz="1900" b="1" dirty="0">
                <a:solidFill>
                  <a:srgbClr val="000000"/>
                </a:solidFill>
                <a:latin typeface="Arial" panose="020B0604020202020204" pitchFamily="34" charset="0"/>
                <a:ea typeface="Segoe UI" panose="020B0502040204020203" pitchFamily="34" charset="0"/>
                <a:cs typeface="Arial" panose="020B0604020202020204" pitchFamily="34" charset="0"/>
              </a:rPr>
              <a:t>Quality assurance </a:t>
            </a:r>
            <a:r>
              <a:rPr lang="en-US" sz="1900" dirty="0">
                <a:solidFill>
                  <a:srgbClr val="000000"/>
                </a:solidFill>
                <a:latin typeface="Arial" panose="020B0604020202020204" pitchFamily="34" charset="0"/>
                <a:ea typeface="Segoe UI" panose="020B0502040204020203" pitchFamily="34" charset="0"/>
                <a:cs typeface="Arial" panose="020B0604020202020204" pitchFamily="34" charset="0"/>
              </a:rPr>
              <a:t>takes into account customers' needs and involves businesses in examining every aspect of design, development, production and marketing. All employees will be aware of the need for attention to quality and there may be a zero-defects policy. </a:t>
            </a:r>
            <a:endParaRPr lang="en-US" sz="1900" dirty="0" smtClean="0">
              <a:solidFill>
                <a:srgbClr val="000000"/>
              </a:solidFill>
              <a:latin typeface="Arial" panose="020B0604020202020204" pitchFamily="34" charset="0"/>
              <a:ea typeface="Segoe UI" panose="020B0502040204020203" pitchFamily="34" charset="0"/>
              <a:cs typeface="Arial" panose="020B0604020202020204" pitchFamily="34" charset="0"/>
            </a:endParaRPr>
          </a:p>
          <a:p>
            <a:pPr indent="-1016000" algn="just">
              <a:spcBef>
                <a:spcPts val="900"/>
              </a:spcBef>
              <a:spcAft>
                <a:spcPts val="0"/>
              </a:spcAft>
            </a:pPr>
            <a:r>
              <a:rPr lang="en-US" sz="1900" dirty="0" smtClean="0">
                <a:solidFill>
                  <a:srgbClr val="000000"/>
                </a:solidFill>
                <a:latin typeface="Arial" panose="020B0604020202020204" pitchFamily="34" charset="0"/>
                <a:ea typeface="Segoe UI" panose="020B0502040204020203" pitchFamily="34" charset="0"/>
                <a:cs typeface="Arial" panose="020B0604020202020204" pitchFamily="34" charset="0"/>
              </a:rPr>
              <a:t>Quality </a:t>
            </a:r>
            <a:r>
              <a:rPr lang="en-US" sz="1900" dirty="0">
                <a:solidFill>
                  <a:srgbClr val="000000"/>
                </a:solidFill>
                <a:latin typeface="Arial" panose="020B0604020202020204" pitchFamily="34" charset="0"/>
                <a:ea typeface="Segoe UI" panose="020B0502040204020203" pitchFamily="34" charset="0"/>
                <a:cs typeface="Arial" panose="020B0604020202020204" pitchFamily="34" charset="0"/>
              </a:rPr>
              <a:t>becomes part of the culture of the business - the attitudes, customs and expectations that influence the way decisions are made in that business. This approach to quality is just as relevant for the primary and the service sectors as it is for manufacturing.</a:t>
            </a:r>
            <a:endParaRPr lang="en-GB" sz="1900" dirty="0">
              <a:effectLst/>
              <a:latin typeface="Arial" panose="020B0604020202020204" pitchFamily="34" charset="0"/>
              <a:ea typeface="Segoe UI" panose="020B0502040204020203" pitchFamily="34" charset="0"/>
              <a:cs typeface="Arial" panose="020B0604020202020204" pitchFamily="34" charset="0"/>
            </a:endParaRPr>
          </a:p>
        </p:txBody>
      </p:sp>
    </p:spTree>
    <p:extLst>
      <p:ext uri="{BB962C8B-B14F-4D97-AF65-F5344CB8AC3E}">
        <p14:creationId xmlns:p14="http://schemas.microsoft.com/office/powerpoint/2010/main" val="1486806702"/>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7488832" cy="5647700"/>
          </a:xfrm>
          <a:prstGeom prst="rect">
            <a:avLst/>
          </a:prstGeom>
        </p:spPr>
        <p:txBody>
          <a:bodyPr wrap="square">
            <a:spAutoFit/>
          </a:bodyPr>
          <a:lstStyle/>
          <a:p>
            <a:pPr>
              <a:buClr>
                <a:schemeClr val="accent6">
                  <a:lumMod val="50000"/>
                </a:schemeClr>
              </a:buClr>
            </a:pPr>
            <a:r>
              <a:rPr lang="en-US" sz="1900" b="1" dirty="0">
                <a:solidFill>
                  <a:schemeClr val="tx2"/>
                </a:solidFill>
              </a:rPr>
              <a:t>Examples</a:t>
            </a:r>
          </a:p>
          <a:p>
            <a:pPr marL="439738" indent="-439738">
              <a:buClr>
                <a:schemeClr val="accent6">
                  <a:lumMod val="50000"/>
                </a:schemeClr>
              </a:buClr>
              <a:buFont typeface="Wingdings 3" panose="05040102010807070707" pitchFamily="18" charset="2"/>
              <a:buChar char=""/>
            </a:pPr>
            <a:r>
              <a:rPr lang="en-US" sz="1900" dirty="0">
                <a:solidFill>
                  <a:schemeClr val="tx2"/>
                </a:solidFill>
              </a:rPr>
              <a:t>The Quality Assurance Agency for Higher Education. Its job is to uphold quality standards in UK universities and colleges. It provides guidance and checks the quality of teaching and assessment in UK higher education, in order to give every student the best possible learning experience.</a:t>
            </a:r>
          </a:p>
          <a:p>
            <a:pPr marL="439738" indent="-439738">
              <a:buClr>
                <a:schemeClr val="accent6">
                  <a:lumMod val="50000"/>
                </a:schemeClr>
              </a:buClr>
              <a:buFont typeface="Wingdings 3" panose="05040102010807070707" pitchFamily="18" charset="2"/>
              <a:buChar char=""/>
            </a:pPr>
            <a:r>
              <a:rPr lang="en-US" sz="1900" dirty="0">
                <a:solidFill>
                  <a:schemeClr val="tx2"/>
                </a:solidFill>
              </a:rPr>
              <a:t>Visit Scotland's quality assurance scheme tells customers what to expect from the hotels, guest houses and restaurants belonging to its organisation. It enables businesses to benchmark themselves against other similar businesses. Based on customer research, each award is a thorough professional assessment reflecting the quality criteria that customers really value. Visitors are able to give customer ratings and these views drive the process forward.</a:t>
            </a:r>
          </a:p>
          <a:p>
            <a:pPr>
              <a:buClr>
                <a:schemeClr val="accent6">
                  <a:lumMod val="50000"/>
                </a:schemeClr>
              </a:buClr>
            </a:pPr>
            <a:r>
              <a:rPr lang="en-US" sz="1900" b="1" dirty="0">
                <a:solidFill>
                  <a:schemeClr val="tx2"/>
                </a:solidFill>
              </a:rPr>
              <a:t>Red tractor food</a:t>
            </a:r>
          </a:p>
          <a:p>
            <a:pPr marL="439738" indent="-439738">
              <a:buClr>
                <a:schemeClr val="accent6">
                  <a:lumMod val="50000"/>
                </a:schemeClr>
              </a:buClr>
              <a:buFont typeface="Wingdings 3" panose="05040102010807070707" pitchFamily="18" charset="2"/>
              <a:buChar char=""/>
            </a:pPr>
            <a:r>
              <a:rPr lang="en-US" sz="1900" dirty="0">
                <a:solidFill>
                  <a:schemeClr val="tx2"/>
                </a:solidFill>
              </a:rPr>
              <a:t>Following food scares and foot-and-mouth funeral pyres, British agriculture was forced into a fundamental rethink of the way food was produced, in order to restore confidence amongst consumers, processors, retailers and overseas buyers</a:t>
            </a:r>
            <a:r>
              <a:rPr lang="en-US" sz="1900" dirty="0" smtClean="0">
                <a:solidFill>
                  <a:schemeClr val="tx2"/>
                </a:solidFill>
              </a:rPr>
              <a:t>.</a:t>
            </a:r>
            <a:endParaRPr lang="en-US" sz="1900" dirty="0">
              <a:solidFill>
                <a:schemeClr val="tx2"/>
              </a:solidFill>
            </a:endParaRPr>
          </a:p>
        </p:txBody>
      </p:sp>
      <p:sp>
        <p:nvSpPr>
          <p:cNvPr id="6" name="Title 1"/>
          <p:cNvSpPr>
            <a:spLocks noGrp="1"/>
          </p:cNvSpPr>
          <p:nvPr>
            <p:ph type="title"/>
          </p:nvPr>
        </p:nvSpPr>
        <p:spPr>
          <a:xfrm>
            <a:off x="35496" y="72008"/>
            <a:ext cx="7704856" cy="548680"/>
          </a:xfrm>
        </p:spPr>
        <p:txBody>
          <a:bodyPr>
            <a:noAutofit/>
          </a:bodyPr>
          <a:lstStyle/>
          <a:p>
            <a:r>
              <a:rPr lang="en-GB" dirty="0" smtClean="0"/>
              <a:t>10.2 </a:t>
            </a:r>
            <a:r>
              <a:rPr lang="en-GB" dirty="0"/>
              <a:t>– </a:t>
            </a:r>
            <a:r>
              <a:rPr lang="en-GB" dirty="0" smtClean="0"/>
              <a:t>Quality Assurance</a:t>
            </a:r>
            <a:endParaRPr lang="en-GB" sz="4000" dirty="0"/>
          </a:p>
        </p:txBody>
      </p:sp>
      <p:sp>
        <p:nvSpPr>
          <p:cNvPr id="7" name="Round Same Side Corner Rectangle 6">
            <a:hlinkClick r:id="" action="ppaction://noaction"/>
          </p:cNvPr>
          <p:cNvSpPr/>
          <p:nvPr/>
        </p:nvSpPr>
        <p:spPr>
          <a:xfrm>
            <a:off x="6768000" y="666000"/>
            <a:ext cx="720080" cy="3348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54</a:t>
            </a:r>
            <a:endParaRPr lang="en-GB" sz="1200" b="1" dirty="0">
              <a:latin typeface="Arial" panose="020B0604020202020204" pitchFamily="34" charset="0"/>
              <a:cs typeface="Arial" panose="020B0604020202020204" pitchFamily="34" charset="0"/>
            </a:endParaRPr>
          </a:p>
        </p:txBody>
      </p:sp>
      <p:pic>
        <p:nvPicPr>
          <p:cNvPr id="6146" name="Picture 2" descr="Image result for qc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8549" y="1124744"/>
            <a:ext cx="1143931" cy="1395807"/>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Image result for Visit Scotland quality assurance sche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9021" y="2760193"/>
            <a:ext cx="1181451" cy="884831"/>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Image result for Red Tractor food assuranc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7633586" y="3905401"/>
            <a:ext cx="1258893" cy="1323799"/>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Image result for Red Tractor food assuranc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633586" y="5428852"/>
            <a:ext cx="1186886" cy="10964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6389827"/>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7236560" cy="5743111"/>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2040" dirty="0" smtClean="0">
                <a:solidFill>
                  <a:schemeClr val="tx2"/>
                </a:solidFill>
              </a:rPr>
              <a:t>The </a:t>
            </a:r>
            <a:r>
              <a:rPr lang="en-US" sz="2040" dirty="0">
                <a:solidFill>
                  <a:schemeClr val="tx2"/>
                </a:solidFill>
              </a:rPr>
              <a:t>resulting Red Tractor food assurance scheme has strict guidelines for food safety and hygiene, animal welfare and environmental protection. It is policed on 78,000 farms by independent inspectors and overseen by the Assured Foods Standards agency. </a:t>
            </a:r>
            <a:endParaRPr lang="en-US" sz="2040" dirty="0" smtClean="0">
              <a:solidFill>
                <a:schemeClr val="tx2"/>
              </a:solidFill>
            </a:endParaRPr>
          </a:p>
          <a:p>
            <a:pPr marL="439738" indent="-439738">
              <a:buClr>
                <a:schemeClr val="accent6">
                  <a:lumMod val="50000"/>
                </a:schemeClr>
              </a:buClr>
              <a:buFont typeface="Wingdings 3" panose="05040102010807070707" pitchFamily="18" charset="2"/>
              <a:buChar char=""/>
            </a:pPr>
            <a:r>
              <a:rPr lang="en-US" sz="2040" dirty="0" smtClean="0">
                <a:solidFill>
                  <a:schemeClr val="tx2"/>
                </a:solidFill>
              </a:rPr>
              <a:t>Farmers </a:t>
            </a:r>
            <a:r>
              <a:rPr lang="en-US" sz="2040" dirty="0">
                <a:solidFill>
                  <a:schemeClr val="tx2"/>
                </a:solidFill>
              </a:rPr>
              <a:t>now work to cut fuel, fertiliser, crop protection, animal medicine and irrigation water inputs, often using sophisticated computer systems and CPS guided equipment.</a:t>
            </a:r>
          </a:p>
          <a:p>
            <a:pPr marL="439738" indent="-439738">
              <a:buClr>
                <a:schemeClr val="accent6">
                  <a:lumMod val="50000"/>
                </a:schemeClr>
              </a:buClr>
              <a:buFont typeface="Wingdings 3" panose="05040102010807070707" pitchFamily="18" charset="2"/>
              <a:buChar char=""/>
            </a:pPr>
            <a:r>
              <a:rPr lang="en-US" sz="2040" dirty="0">
                <a:solidFill>
                  <a:schemeClr val="tx2"/>
                </a:solidFill>
              </a:rPr>
              <a:t>Farming minister Jim </a:t>
            </a:r>
            <a:r>
              <a:rPr lang="en-US" sz="2040" dirty="0" err="1">
                <a:solidFill>
                  <a:schemeClr val="tx2"/>
                </a:solidFill>
              </a:rPr>
              <a:t>Paice</a:t>
            </a:r>
            <a:r>
              <a:rPr lang="en-US" sz="2040" dirty="0">
                <a:solidFill>
                  <a:schemeClr val="tx2"/>
                </a:solidFill>
              </a:rPr>
              <a:t> says this gives 'Made in Britain' an incredibly powerful message to emerging markets.</a:t>
            </a:r>
          </a:p>
          <a:p>
            <a:pPr>
              <a:buClr>
                <a:schemeClr val="accent6">
                  <a:lumMod val="50000"/>
                </a:schemeClr>
              </a:buClr>
            </a:pPr>
            <a:r>
              <a:rPr lang="en-US" sz="2040" b="1" dirty="0">
                <a:solidFill>
                  <a:srgbClr val="FF0000"/>
                </a:solidFill>
              </a:rPr>
              <a:t>Questions</a:t>
            </a:r>
          </a:p>
          <a:p>
            <a:pPr marL="439738" indent="-439738">
              <a:buClr>
                <a:schemeClr val="accent6">
                  <a:lumMod val="50000"/>
                </a:schemeClr>
              </a:buClr>
              <a:buFont typeface="Wingdings 3" panose="05040102010807070707" pitchFamily="18" charset="2"/>
              <a:buChar char=""/>
            </a:pPr>
            <a:r>
              <a:rPr lang="en-US" sz="2040" dirty="0">
                <a:solidFill>
                  <a:srgbClr val="FF0000"/>
                </a:solidFill>
              </a:rPr>
              <a:t>1.	Flow have the principles of quality assurance been applied in a) the farm sector and b) the service sector?</a:t>
            </a:r>
          </a:p>
          <a:p>
            <a:pPr marL="439738" indent="-439738">
              <a:buClr>
                <a:schemeClr val="accent6">
                  <a:lumMod val="50000"/>
                </a:schemeClr>
              </a:buClr>
              <a:buFont typeface="Wingdings 3" panose="05040102010807070707" pitchFamily="18" charset="2"/>
              <a:buChar char=""/>
            </a:pPr>
            <a:r>
              <a:rPr lang="en-US" sz="2040" dirty="0">
                <a:solidFill>
                  <a:srgbClr val="FF0000"/>
                </a:solidFill>
              </a:rPr>
              <a:t>2.	What links can you see between the developments in quality assurance and the approach of McDonald's to quality issues?</a:t>
            </a:r>
          </a:p>
        </p:txBody>
      </p:sp>
      <p:sp>
        <p:nvSpPr>
          <p:cNvPr id="6" name="Title 1"/>
          <p:cNvSpPr>
            <a:spLocks noGrp="1"/>
          </p:cNvSpPr>
          <p:nvPr>
            <p:ph type="title"/>
          </p:nvPr>
        </p:nvSpPr>
        <p:spPr>
          <a:xfrm>
            <a:off x="35496" y="72008"/>
            <a:ext cx="7704856" cy="548680"/>
          </a:xfrm>
        </p:spPr>
        <p:txBody>
          <a:bodyPr>
            <a:noAutofit/>
          </a:bodyPr>
          <a:lstStyle/>
          <a:p>
            <a:r>
              <a:rPr lang="en-GB" dirty="0" smtClean="0"/>
              <a:t>10.2 </a:t>
            </a:r>
            <a:r>
              <a:rPr lang="en-GB" dirty="0"/>
              <a:t>– </a:t>
            </a:r>
            <a:r>
              <a:rPr lang="en-GB" dirty="0" smtClean="0"/>
              <a:t>Quality Assurance</a:t>
            </a:r>
            <a:endParaRPr lang="en-GB" sz="4000" dirty="0"/>
          </a:p>
        </p:txBody>
      </p:sp>
      <p:sp>
        <p:nvSpPr>
          <p:cNvPr id="7" name="Round Same Side Corner Rectangle 6">
            <a:hlinkClick r:id="" action="ppaction://noaction"/>
          </p:cNvPr>
          <p:cNvSpPr/>
          <p:nvPr/>
        </p:nvSpPr>
        <p:spPr>
          <a:xfrm>
            <a:off x="6768000" y="666000"/>
            <a:ext cx="720080" cy="3348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54</a:t>
            </a:r>
            <a:endParaRPr lang="en-GB" sz="1200" b="1" dirty="0">
              <a:latin typeface="Arial" panose="020B0604020202020204" pitchFamily="34" charset="0"/>
              <a:cs typeface="Arial" panose="020B0604020202020204" pitchFamily="34" charset="0"/>
            </a:endParaRPr>
          </a:p>
        </p:txBody>
      </p:sp>
      <p:pic>
        <p:nvPicPr>
          <p:cNvPr id="8" name="Picture 2" descr="Image result for qc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8549" y="1124744"/>
            <a:ext cx="1143931" cy="139580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Image result for Visit Scotland quality assurance sche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9021" y="2760193"/>
            <a:ext cx="1181451" cy="88483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Image result for Red Tractor food assuranc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7633586" y="3905401"/>
            <a:ext cx="1258893" cy="132379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Image result for Red Tractor food assuranc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633586" y="5428852"/>
            <a:ext cx="1186886" cy="10964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5676861"/>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7236560" cy="5589222"/>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1880" dirty="0"/>
              <a:t>There are several ways of ensuring that customers' views are taken into account. Customers may be consulted through market research, either before a product is manufactured or at the trial stage. They may be asked to join a consultation group involved in the design and manufacturing of the product. </a:t>
            </a:r>
            <a:endParaRPr lang="en-US" sz="1880" dirty="0" smtClean="0"/>
          </a:p>
          <a:p>
            <a:pPr marL="439738" indent="-439738">
              <a:buClr>
                <a:schemeClr val="accent6">
                  <a:lumMod val="50000"/>
                </a:schemeClr>
              </a:buClr>
              <a:buFont typeface="Wingdings 3" panose="05040102010807070707" pitchFamily="18" charset="2"/>
              <a:buChar char=""/>
            </a:pPr>
            <a:r>
              <a:rPr lang="en-US" sz="1880" dirty="0" smtClean="0"/>
              <a:t>Clearly </a:t>
            </a:r>
            <a:r>
              <a:rPr lang="en-US" sz="1880" dirty="0"/>
              <a:t>such invitees have to be knowledgeable about the product being considered. A firm that doesn't listen to its customers is a firm that will struggle. Firms should always take the views of their customers into account.</a:t>
            </a:r>
          </a:p>
          <a:p>
            <a:pPr marL="439738" indent="-439738">
              <a:buClr>
                <a:schemeClr val="accent6">
                  <a:lumMod val="50000"/>
                </a:schemeClr>
              </a:buClr>
              <a:buFont typeface="Wingdings 3" panose="05040102010807070707" pitchFamily="18" charset="2"/>
              <a:buChar char=""/>
            </a:pPr>
            <a:r>
              <a:rPr lang="en-US" sz="1880" dirty="0"/>
              <a:t>Comparisons of quality assurance with quality control are best made in manufacturing. The consensus view nowadays is that inspection at the end of a process, with the aim of finding faulty products and then throwing them away, is too late, ineffective and </a:t>
            </a:r>
            <a:r>
              <a:rPr lang="en-US" sz="1880" dirty="0" smtClean="0"/>
              <a:t>costly.</a:t>
            </a:r>
          </a:p>
          <a:p>
            <a:pPr marL="439738" indent="-439738">
              <a:buClr>
                <a:schemeClr val="accent6">
                  <a:lumMod val="50000"/>
                </a:schemeClr>
              </a:buClr>
              <a:buFont typeface="Wingdings 3" panose="05040102010807070707" pitchFamily="18" charset="2"/>
              <a:buChar char=""/>
            </a:pPr>
            <a:r>
              <a:rPr lang="en-US" sz="1880" dirty="0" smtClean="0"/>
              <a:t>Quality </a:t>
            </a:r>
            <a:r>
              <a:rPr lang="en-US" sz="1880" dirty="0"/>
              <a:t>requires improvement of the production process. This is why quality control departments have generally become obsolete and inspection has been replaced by a process of continuous improvement that is carried out by those involved in the making of a product.</a:t>
            </a:r>
          </a:p>
        </p:txBody>
      </p:sp>
      <p:sp>
        <p:nvSpPr>
          <p:cNvPr id="6" name="Title 1"/>
          <p:cNvSpPr>
            <a:spLocks noGrp="1"/>
          </p:cNvSpPr>
          <p:nvPr>
            <p:ph type="title"/>
          </p:nvPr>
        </p:nvSpPr>
        <p:spPr>
          <a:xfrm>
            <a:off x="35496" y="72008"/>
            <a:ext cx="7704856" cy="548680"/>
          </a:xfrm>
        </p:spPr>
        <p:txBody>
          <a:bodyPr>
            <a:noAutofit/>
          </a:bodyPr>
          <a:lstStyle/>
          <a:p>
            <a:r>
              <a:rPr lang="en-GB" dirty="0" smtClean="0"/>
              <a:t>10.2 </a:t>
            </a:r>
            <a:r>
              <a:rPr lang="en-GB" dirty="0"/>
              <a:t>– </a:t>
            </a:r>
            <a:r>
              <a:rPr lang="en-GB" dirty="0" smtClean="0"/>
              <a:t>Quality Assurance</a:t>
            </a:r>
            <a:endParaRPr lang="en-GB" sz="4000" dirty="0"/>
          </a:p>
        </p:txBody>
      </p:sp>
      <p:sp>
        <p:nvSpPr>
          <p:cNvPr id="7" name="Round Same Side Corner Rectangle 6">
            <a:hlinkClick r:id="" action="ppaction://noaction"/>
          </p:cNvPr>
          <p:cNvSpPr/>
          <p:nvPr/>
        </p:nvSpPr>
        <p:spPr>
          <a:xfrm>
            <a:off x="6768000" y="666000"/>
            <a:ext cx="720080" cy="3348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55</a:t>
            </a:r>
            <a:endParaRPr lang="en-GB" sz="1200" b="1" dirty="0">
              <a:latin typeface="Arial" panose="020B0604020202020204" pitchFamily="34" charset="0"/>
              <a:cs typeface="Arial" panose="020B0604020202020204" pitchFamily="34" charset="0"/>
            </a:endParaRPr>
          </a:p>
        </p:txBody>
      </p:sp>
      <p:pic>
        <p:nvPicPr>
          <p:cNvPr id="8" name="Picture 2" descr="Image result for qc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8549" y="1124744"/>
            <a:ext cx="1143931" cy="139580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Image result for Visit Scotland quality assurance sche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9021" y="2760193"/>
            <a:ext cx="1181451" cy="88483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Image result for Red Tractor food assuranc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7633586" y="3905401"/>
            <a:ext cx="1258893" cy="132379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Image result for Red Tractor food assuranc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633586" y="5428852"/>
            <a:ext cx="1186886" cy="10964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8515655"/>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768752" cy="5743111"/>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2040" dirty="0"/>
              <a:t>One way to improve quality is to embrace the idea of continuous improvement or Kaizen. This too is part and parcel of lean production. It is all about minimising waste and finding better ways of organising the production process. Kaizen is seen as involving continuous improvement in all walks of life, including social and home life.</a:t>
            </a:r>
          </a:p>
          <a:p>
            <a:pPr marL="439738" indent="-439738">
              <a:buClr>
                <a:schemeClr val="accent6">
                  <a:lumMod val="50000"/>
                </a:schemeClr>
              </a:buClr>
              <a:buFont typeface="Wingdings 3" panose="05040102010807070707" pitchFamily="18" charset="2"/>
              <a:buChar char=""/>
            </a:pPr>
            <a:r>
              <a:rPr lang="en-US" sz="2040" dirty="0"/>
              <a:t>Kaizen is an umbrella term that can include any aspect of productivity and specifically JIT, Kanban and zero defects. So it does have a part to play in quality improvement.</a:t>
            </a:r>
          </a:p>
          <a:p>
            <a:pPr marL="439738" indent="-439738">
              <a:buClr>
                <a:schemeClr val="accent6">
                  <a:lumMod val="50000"/>
                </a:schemeClr>
              </a:buClr>
              <a:buFont typeface="Wingdings 3" panose="05040102010807070707" pitchFamily="18" charset="2"/>
              <a:buChar char=""/>
            </a:pPr>
            <a:r>
              <a:rPr lang="en-US" sz="2040" dirty="0"/>
              <a:t>One way of encouraging continuous improvement in quality is to make use of quality circles. These are small groups of employees who can meet regularly and look closely at the way they might improve quality. Meetings should be chaired, even if informally. It is usual for a senior manager to be included in a group. Training should be provided</a:t>
            </a:r>
            <a:r>
              <a:rPr lang="en-US" sz="2040" dirty="0" smtClean="0"/>
              <a:t>.</a:t>
            </a:r>
            <a:endParaRPr lang="en-US" sz="2040" dirty="0"/>
          </a:p>
        </p:txBody>
      </p:sp>
      <p:sp>
        <p:nvSpPr>
          <p:cNvPr id="6" name="Title 1"/>
          <p:cNvSpPr>
            <a:spLocks noGrp="1"/>
          </p:cNvSpPr>
          <p:nvPr>
            <p:ph type="title"/>
          </p:nvPr>
        </p:nvSpPr>
        <p:spPr>
          <a:xfrm>
            <a:off x="35496" y="72008"/>
            <a:ext cx="7704856" cy="548680"/>
          </a:xfrm>
        </p:spPr>
        <p:txBody>
          <a:bodyPr>
            <a:noAutofit/>
          </a:bodyPr>
          <a:lstStyle/>
          <a:p>
            <a:r>
              <a:rPr lang="en-GB" dirty="0" smtClean="0"/>
              <a:t>10.3 </a:t>
            </a:r>
            <a:r>
              <a:rPr lang="en-GB" dirty="0"/>
              <a:t>– </a:t>
            </a:r>
            <a:r>
              <a:rPr lang="en-GB" dirty="0" smtClean="0"/>
              <a:t>Continuous Improvement</a:t>
            </a:r>
            <a:endParaRPr lang="en-GB" sz="4000" dirty="0"/>
          </a:p>
        </p:txBody>
      </p:sp>
      <p:sp>
        <p:nvSpPr>
          <p:cNvPr id="7" name="Round Same Side Corner Rectangle 6">
            <a:hlinkClick r:id="" action="ppaction://noaction"/>
          </p:cNvPr>
          <p:cNvSpPr/>
          <p:nvPr/>
        </p:nvSpPr>
        <p:spPr>
          <a:xfrm>
            <a:off x="6768000" y="666000"/>
            <a:ext cx="720080" cy="3348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55</a:t>
            </a:r>
            <a:endParaRPr lang="en-GB" sz="1200" b="1" dirty="0">
              <a:latin typeface="Arial" panose="020B0604020202020204" pitchFamily="34" charset="0"/>
              <a:cs typeface="Arial" panose="020B0604020202020204" pitchFamily="34" charset="0"/>
            </a:endParaRPr>
          </a:p>
        </p:txBody>
      </p:sp>
      <p:pic>
        <p:nvPicPr>
          <p:cNvPr id="7170" name="Picture 2" descr="Image result for kaizen"/>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9653" t="4970" r="12141" b="8172"/>
          <a:stretch/>
        </p:blipFill>
        <p:spPr bwMode="auto">
          <a:xfrm>
            <a:off x="7020272" y="1147712"/>
            <a:ext cx="1800200" cy="177701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Image result for kaizen"/>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020272" y="3068960"/>
            <a:ext cx="1800200" cy="1800200"/>
          </a:xfrm>
          <a:prstGeom prst="rect">
            <a:avLst/>
          </a:prstGeom>
          <a:noFill/>
          <a:extLst>
            <a:ext uri="{909E8E84-426E-40DD-AFC4-6F175D3DCCD1}">
              <a14:hiddenFill xmlns:a14="http://schemas.microsoft.com/office/drawing/2010/main">
                <a:solidFill>
                  <a:srgbClr val="FFFFFF"/>
                </a:solidFill>
              </a14:hiddenFill>
            </a:ext>
          </a:extLst>
        </p:spPr>
      </p:pic>
      <p:sp>
        <p:nvSpPr>
          <p:cNvPr id="3" name="Rounded Rectangle 2">
            <a:hlinkClick r:id="rId7" action="ppaction://hlinkfile"/>
          </p:cNvPr>
          <p:cNvSpPr/>
          <p:nvPr/>
        </p:nvSpPr>
        <p:spPr>
          <a:xfrm>
            <a:off x="7236296" y="6165304"/>
            <a:ext cx="1368152" cy="360040"/>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b="1" dirty="0" smtClean="0">
                <a:solidFill>
                  <a:schemeClr val="tx1"/>
                </a:solidFill>
                <a:latin typeface="Arial" panose="020B0604020202020204" pitchFamily="34" charset="0"/>
                <a:cs typeface="Arial" panose="020B0604020202020204" pitchFamily="34" charset="0"/>
              </a:rPr>
              <a:t>Click Here</a:t>
            </a:r>
            <a:endParaRPr lang="en-GB" b="1" dirty="0">
              <a:solidFill>
                <a:schemeClr val="tx1"/>
              </a:solidFill>
              <a:latin typeface="Arial" panose="020B0604020202020204" pitchFamily="34" charset="0"/>
              <a:cs typeface="Arial" panose="020B0604020202020204" pitchFamily="34" charset="0"/>
            </a:endParaRPr>
          </a:p>
        </p:txBody>
      </p:sp>
      <p:pic>
        <p:nvPicPr>
          <p:cNvPr id="4" name="10.3 - Kaize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7023770" y="5013398"/>
            <a:ext cx="1793204" cy="1007890"/>
          </a:xfrm>
          <a:prstGeom prst="rect">
            <a:avLst/>
          </a:prstGeom>
        </p:spPr>
      </p:pic>
    </p:spTree>
    <p:extLst>
      <p:ext uri="{BB962C8B-B14F-4D97-AF65-F5344CB8AC3E}">
        <p14:creationId xmlns:p14="http://schemas.microsoft.com/office/powerpoint/2010/main" val="1827341641"/>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4680520" cy="2308324"/>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dirty="0"/>
              <a:t>After groups have held discussions they may make recommendations or present findings to management. Quality circles are often introduced as ways of motivating employees and they can help with the delegation of responsibility.</a:t>
            </a:r>
          </a:p>
          <a:p>
            <a:pPr marL="439738" indent="-439738">
              <a:buClr>
                <a:schemeClr val="accent6">
                  <a:lumMod val="50000"/>
                </a:schemeClr>
              </a:buClr>
              <a:buFont typeface="Wingdings 3" panose="05040102010807070707" pitchFamily="18" charset="2"/>
              <a:buChar char=""/>
            </a:pPr>
            <a:r>
              <a:rPr lang="en-US" i="1" dirty="0"/>
              <a:t>Figure 11: Quality circles </a:t>
            </a:r>
          </a:p>
        </p:txBody>
      </p:sp>
      <p:sp>
        <p:nvSpPr>
          <p:cNvPr id="6" name="Title 1"/>
          <p:cNvSpPr>
            <a:spLocks noGrp="1"/>
          </p:cNvSpPr>
          <p:nvPr>
            <p:ph type="title"/>
          </p:nvPr>
        </p:nvSpPr>
        <p:spPr>
          <a:xfrm>
            <a:off x="35496" y="72008"/>
            <a:ext cx="7704856" cy="548680"/>
          </a:xfrm>
        </p:spPr>
        <p:txBody>
          <a:bodyPr>
            <a:noAutofit/>
          </a:bodyPr>
          <a:lstStyle/>
          <a:p>
            <a:r>
              <a:rPr lang="en-GB" dirty="0" smtClean="0"/>
              <a:t>10.3 </a:t>
            </a:r>
            <a:r>
              <a:rPr lang="en-GB" dirty="0"/>
              <a:t>– </a:t>
            </a:r>
            <a:r>
              <a:rPr lang="en-GB" dirty="0" smtClean="0"/>
              <a:t>Continuous Improvement</a:t>
            </a:r>
            <a:endParaRPr lang="en-GB" sz="4000" dirty="0"/>
          </a:p>
        </p:txBody>
      </p:sp>
      <p:sp>
        <p:nvSpPr>
          <p:cNvPr id="7" name="Round Same Side Corner Rectangle 6">
            <a:hlinkClick r:id="" action="ppaction://noaction"/>
          </p:cNvPr>
          <p:cNvSpPr/>
          <p:nvPr/>
        </p:nvSpPr>
        <p:spPr>
          <a:xfrm>
            <a:off x="6768000" y="666000"/>
            <a:ext cx="720080" cy="3348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55</a:t>
            </a:r>
            <a:endParaRPr lang="en-GB" sz="1200" b="1" dirty="0">
              <a:latin typeface="Arial" panose="020B0604020202020204" pitchFamily="34" charset="0"/>
              <a:cs typeface="Arial" panose="020B0604020202020204" pitchFamily="34" charset="0"/>
            </a:endParaRPr>
          </a:p>
        </p:txBody>
      </p:sp>
      <p:grpSp>
        <p:nvGrpSpPr>
          <p:cNvPr id="31" name="Group 30"/>
          <p:cNvGrpSpPr/>
          <p:nvPr/>
        </p:nvGrpSpPr>
        <p:grpSpPr>
          <a:xfrm>
            <a:off x="5094424" y="1096426"/>
            <a:ext cx="3726048" cy="5457236"/>
            <a:chOff x="4968288" y="1096426"/>
            <a:chExt cx="3726048" cy="5457236"/>
          </a:xfrm>
        </p:grpSpPr>
        <p:sp>
          <p:nvSpPr>
            <p:cNvPr id="5" name="Rounded Rectangle 4"/>
            <p:cNvSpPr/>
            <p:nvPr/>
          </p:nvSpPr>
          <p:spPr>
            <a:xfrm>
              <a:off x="4968288" y="1096426"/>
              <a:ext cx="2196000" cy="604382"/>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fontScale="92500" lnSpcReduction="10000"/>
            </a:bodyPr>
            <a:lstStyle/>
            <a:p>
              <a:pPr algn="ctr"/>
              <a:r>
                <a:rPr lang="en-GB" b="1" dirty="0" smtClean="0">
                  <a:solidFill>
                    <a:schemeClr val="tx1"/>
                  </a:solidFill>
                  <a:latin typeface="Arial" panose="020B0604020202020204" pitchFamily="34" charset="0"/>
                  <a:cs typeface="Arial" panose="020B0604020202020204" pitchFamily="34" charset="0"/>
                </a:rPr>
                <a:t>Quality Circle Meets</a:t>
              </a:r>
              <a:endParaRPr lang="en-GB" b="1" dirty="0">
                <a:solidFill>
                  <a:schemeClr val="tx1"/>
                </a:solidFill>
                <a:latin typeface="Arial" panose="020B0604020202020204" pitchFamily="34" charset="0"/>
                <a:cs typeface="Arial" panose="020B0604020202020204" pitchFamily="34" charset="0"/>
              </a:endParaRPr>
            </a:p>
          </p:txBody>
        </p:sp>
        <p:sp>
          <p:nvSpPr>
            <p:cNvPr id="10" name="Rounded Rectangle 9"/>
            <p:cNvSpPr/>
            <p:nvPr/>
          </p:nvSpPr>
          <p:spPr>
            <a:xfrm>
              <a:off x="4968288" y="4736068"/>
              <a:ext cx="2196000" cy="604382"/>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fontScale="92500" lnSpcReduction="10000"/>
            </a:bodyPr>
            <a:lstStyle/>
            <a:p>
              <a:pPr algn="ctr"/>
              <a:r>
                <a:rPr lang="en-GB" b="1" dirty="0" smtClean="0">
                  <a:solidFill>
                    <a:schemeClr val="tx1"/>
                  </a:solidFill>
                  <a:latin typeface="Arial" panose="020B0604020202020204" pitchFamily="34" charset="0"/>
                  <a:cs typeface="Arial" panose="020B0604020202020204" pitchFamily="34" charset="0"/>
                </a:rPr>
                <a:t>Recommends a solution</a:t>
              </a:r>
              <a:endParaRPr lang="en-GB" b="1" dirty="0">
                <a:solidFill>
                  <a:schemeClr val="tx1"/>
                </a:solidFill>
                <a:latin typeface="Arial" panose="020B0604020202020204" pitchFamily="34" charset="0"/>
                <a:cs typeface="Arial" panose="020B0604020202020204" pitchFamily="34" charset="0"/>
              </a:endParaRPr>
            </a:p>
          </p:txBody>
        </p:sp>
        <p:sp>
          <p:nvSpPr>
            <p:cNvPr id="12" name="Rounded Rectangle 11"/>
            <p:cNvSpPr/>
            <p:nvPr/>
          </p:nvSpPr>
          <p:spPr>
            <a:xfrm>
              <a:off x="4968288" y="2309640"/>
              <a:ext cx="2196000" cy="604382"/>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en-GB" b="1" dirty="0" smtClean="0">
                  <a:solidFill>
                    <a:schemeClr val="tx1"/>
                  </a:solidFill>
                  <a:latin typeface="Arial" panose="020B0604020202020204" pitchFamily="34" charset="0"/>
                  <a:cs typeface="Arial" panose="020B0604020202020204" pitchFamily="34" charset="0"/>
                </a:rPr>
                <a:t>Identifies Problem</a:t>
              </a:r>
              <a:endParaRPr lang="en-GB" b="1" dirty="0">
                <a:solidFill>
                  <a:schemeClr val="tx1"/>
                </a:solidFill>
                <a:latin typeface="Arial" panose="020B0604020202020204" pitchFamily="34" charset="0"/>
                <a:cs typeface="Arial" panose="020B0604020202020204" pitchFamily="34" charset="0"/>
              </a:endParaRPr>
            </a:p>
          </p:txBody>
        </p:sp>
        <p:sp>
          <p:nvSpPr>
            <p:cNvPr id="13" name="Rounded Rectangle 12"/>
            <p:cNvSpPr/>
            <p:nvPr/>
          </p:nvSpPr>
          <p:spPr>
            <a:xfrm>
              <a:off x="4968288" y="3522854"/>
              <a:ext cx="2196000" cy="604382"/>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fontScale="85000" lnSpcReduction="10000"/>
            </a:bodyPr>
            <a:lstStyle/>
            <a:p>
              <a:pPr algn="ctr"/>
              <a:r>
                <a:rPr lang="en-GB" b="1" dirty="0" smtClean="0">
                  <a:solidFill>
                    <a:schemeClr val="tx1"/>
                  </a:solidFill>
                  <a:latin typeface="Arial" panose="020B0604020202020204" pitchFamily="34" charset="0"/>
                  <a:cs typeface="Arial" panose="020B0604020202020204" pitchFamily="34" charset="0"/>
                </a:rPr>
                <a:t>Collects and discusses information</a:t>
              </a:r>
              <a:endParaRPr lang="en-GB" b="1" dirty="0">
                <a:solidFill>
                  <a:schemeClr val="tx1"/>
                </a:solidFill>
                <a:latin typeface="Arial" panose="020B0604020202020204" pitchFamily="34" charset="0"/>
                <a:cs typeface="Arial" panose="020B0604020202020204" pitchFamily="34" charset="0"/>
              </a:endParaRPr>
            </a:p>
          </p:txBody>
        </p:sp>
        <p:sp>
          <p:nvSpPr>
            <p:cNvPr id="8" name="Down Arrow 7"/>
            <p:cNvSpPr/>
            <p:nvPr/>
          </p:nvSpPr>
          <p:spPr>
            <a:xfrm>
              <a:off x="5886268" y="1700807"/>
              <a:ext cx="360040" cy="608832"/>
            </a:xfrm>
            <a:prstGeom prst="downArrow">
              <a:avLst/>
            </a:prstGeom>
            <a:solidFill>
              <a:srgbClr val="FF0000"/>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5" name="Down Arrow 14"/>
            <p:cNvSpPr/>
            <p:nvPr/>
          </p:nvSpPr>
          <p:spPr>
            <a:xfrm>
              <a:off x="5858648" y="2951985"/>
              <a:ext cx="360040" cy="608832"/>
            </a:xfrm>
            <a:prstGeom prst="downArrow">
              <a:avLst/>
            </a:prstGeom>
            <a:solidFill>
              <a:srgbClr val="FF0000"/>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6" name="Down Arrow 15"/>
            <p:cNvSpPr/>
            <p:nvPr/>
          </p:nvSpPr>
          <p:spPr>
            <a:xfrm>
              <a:off x="5886268" y="4125011"/>
              <a:ext cx="360040" cy="608832"/>
            </a:xfrm>
            <a:prstGeom prst="downArrow">
              <a:avLst/>
            </a:prstGeom>
            <a:solidFill>
              <a:srgbClr val="FF0000"/>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7" name="Down Arrow 16"/>
            <p:cNvSpPr/>
            <p:nvPr/>
          </p:nvSpPr>
          <p:spPr>
            <a:xfrm>
              <a:off x="5886268" y="5340449"/>
              <a:ext cx="360040" cy="608832"/>
            </a:xfrm>
            <a:prstGeom prst="downArrow">
              <a:avLst/>
            </a:prstGeom>
            <a:solidFill>
              <a:srgbClr val="FF0000"/>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0" name="Down Arrow 19"/>
            <p:cNvSpPr/>
            <p:nvPr/>
          </p:nvSpPr>
          <p:spPr>
            <a:xfrm rot="5400000" flipH="1">
              <a:off x="7484010" y="917907"/>
              <a:ext cx="321973" cy="961418"/>
            </a:xfrm>
            <a:prstGeom prst="downArrow">
              <a:avLst/>
            </a:prstGeom>
            <a:solidFill>
              <a:srgbClr val="FF0000"/>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cxnSp>
          <p:nvCxnSpPr>
            <p:cNvPr id="14" name="Straight Connector 13"/>
            <p:cNvCxnSpPr/>
            <p:nvPr/>
          </p:nvCxnSpPr>
          <p:spPr>
            <a:xfrm>
              <a:off x="8100392" y="1329420"/>
              <a:ext cx="25314" cy="4913386"/>
            </a:xfrm>
            <a:prstGeom prst="line">
              <a:avLst/>
            </a:prstGeom>
            <a:ln w="161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7138974" y="6242806"/>
              <a:ext cx="1033426" cy="8665"/>
            </a:xfrm>
            <a:prstGeom prst="line">
              <a:avLst/>
            </a:prstGeom>
            <a:ln w="161925">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Rounded Rectangle 18"/>
            <p:cNvSpPr/>
            <p:nvPr/>
          </p:nvSpPr>
          <p:spPr>
            <a:xfrm>
              <a:off x="7452320" y="3522854"/>
              <a:ext cx="1242016" cy="604382"/>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en-GB" b="1" dirty="0" smtClean="0">
                  <a:solidFill>
                    <a:schemeClr val="tx1"/>
                  </a:solidFill>
                  <a:latin typeface="Arial" panose="020B0604020202020204" pitchFamily="34" charset="0"/>
                  <a:cs typeface="Arial" panose="020B0604020202020204" pitchFamily="34" charset="0"/>
                </a:rPr>
                <a:t>Feedback</a:t>
              </a:r>
              <a:endParaRPr lang="en-GB" b="1" dirty="0">
                <a:solidFill>
                  <a:schemeClr val="tx1"/>
                </a:solidFill>
                <a:latin typeface="Arial" panose="020B0604020202020204" pitchFamily="34" charset="0"/>
                <a:cs typeface="Arial" panose="020B0604020202020204" pitchFamily="34" charset="0"/>
              </a:endParaRPr>
            </a:p>
          </p:txBody>
        </p:sp>
        <p:sp>
          <p:nvSpPr>
            <p:cNvPr id="11" name="Rounded Rectangle 10"/>
            <p:cNvSpPr/>
            <p:nvPr/>
          </p:nvSpPr>
          <p:spPr>
            <a:xfrm>
              <a:off x="4968288" y="5949280"/>
              <a:ext cx="2196000" cy="604382"/>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fontScale="85000" lnSpcReduction="10000"/>
            </a:bodyPr>
            <a:lstStyle/>
            <a:p>
              <a:pPr algn="ctr"/>
              <a:r>
                <a:rPr lang="en-GB" b="1" dirty="0" smtClean="0">
                  <a:solidFill>
                    <a:schemeClr val="tx1"/>
                  </a:solidFill>
                  <a:latin typeface="Arial" panose="020B0604020202020204" pitchFamily="34" charset="0"/>
                  <a:cs typeface="Arial" panose="020B0604020202020204" pitchFamily="34" charset="0"/>
                </a:rPr>
                <a:t>Management consider the proposal</a:t>
              </a:r>
              <a:endParaRPr lang="en-GB" b="1" dirty="0">
                <a:solidFill>
                  <a:schemeClr val="tx1"/>
                </a:solidFill>
                <a:latin typeface="Arial" panose="020B0604020202020204" pitchFamily="34" charset="0"/>
                <a:cs typeface="Arial" panose="020B0604020202020204" pitchFamily="34" charset="0"/>
              </a:endParaRPr>
            </a:p>
          </p:txBody>
        </p:sp>
      </p:grpSp>
      <p:sp>
        <p:nvSpPr>
          <p:cNvPr id="35" name="Rectangle 34"/>
          <p:cNvSpPr/>
          <p:nvPr/>
        </p:nvSpPr>
        <p:spPr>
          <a:xfrm>
            <a:off x="323528" y="3501008"/>
            <a:ext cx="4482864" cy="3139321"/>
          </a:xfrm>
          <a:prstGeom prst="rect">
            <a:avLst/>
          </a:prstGeom>
          <a:solidFill>
            <a:schemeClr val="accent6">
              <a:lumMod val="60000"/>
              <a:lumOff val="40000"/>
            </a:schemeClr>
          </a:solidFill>
          <a:ln w="47625">
            <a:solidFill>
              <a:srgbClr val="002060"/>
            </a:solidFill>
          </a:ln>
        </p:spPr>
        <p:txBody>
          <a:bodyPr wrap="square">
            <a:spAutoFit/>
          </a:bodyPr>
          <a:lstStyle/>
          <a:p>
            <a:r>
              <a:rPr lang="en-US" b="1" dirty="0"/>
              <a:t>Kaizen </a:t>
            </a:r>
            <a:r>
              <a:rPr lang="en-US" dirty="0"/>
              <a:t>means continuous improvement in Japanese. It implies that the business will be constantly searching for new ideas about how to produce more efficiently. Usually these ideas will come from employees who are actually involved in the production process.</a:t>
            </a:r>
            <a:endParaRPr lang="en-GB" dirty="0"/>
          </a:p>
          <a:p>
            <a:r>
              <a:rPr lang="en-US" dirty="0"/>
              <a:t>A </a:t>
            </a:r>
            <a:r>
              <a:rPr lang="en-US" b="1" dirty="0"/>
              <a:t>quality circle </a:t>
            </a:r>
            <a:r>
              <a:rPr lang="en-US" dirty="0"/>
              <a:t>is a small group of employees in the same area of production who meet regularly to study and solve all types of production problems.</a:t>
            </a:r>
            <a:endParaRPr lang="en-GB" dirty="0"/>
          </a:p>
        </p:txBody>
      </p:sp>
    </p:spTree>
    <p:extLst>
      <p:ext uri="{BB962C8B-B14F-4D97-AF65-F5344CB8AC3E}">
        <p14:creationId xmlns:p14="http://schemas.microsoft.com/office/powerpoint/2010/main" val="2472142565"/>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768752" cy="5909310"/>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1750" dirty="0"/>
              <a:t>TQM is a philosophy that fosters both an individual and a collective responsibility for quality at every level. It originated in Japan as part of the lean management developments. It was gradually adopted in other countries and became fashionable in the 1990s but is rather less referred to now. </a:t>
            </a:r>
            <a:endParaRPr lang="en-US" sz="1750" dirty="0" smtClean="0"/>
          </a:p>
          <a:p>
            <a:pPr marL="439738" indent="-439738">
              <a:buClr>
                <a:schemeClr val="accent6">
                  <a:lumMod val="50000"/>
                </a:schemeClr>
              </a:buClr>
              <a:buFont typeface="Wingdings 3" panose="05040102010807070707" pitchFamily="18" charset="2"/>
              <a:buChar char=""/>
            </a:pPr>
            <a:r>
              <a:rPr lang="en-US" sz="1750" dirty="0" smtClean="0"/>
              <a:t>However</a:t>
            </a:r>
            <a:r>
              <a:rPr lang="en-US" sz="1750" dirty="0"/>
              <a:t>, it dovetails well with quality assurance, Kaizen, zero defects and lean production generally as in theory, no product should proceed past the point where a fault has been identified.</a:t>
            </a:r>
          </a:p>
          <a:p>
            <a:pPr marL="439738" indent="-439738">
              <a:buClr>
                <a:schemeClr val="accent6">
                  <a:lumMod val="50000"/>
                </a:schemeClr>
              </a:buClr>
              <a:buFont typeface="Wingdings 3" panose="05040102010807070707" pitchFamily="18" charset="2"/>
              <a:buChar char=""/>
            </a:pPr>
            <a:r>
              <a:rPr lang="en-US" sz="1750" dirty="0"/>
              <a:t>With TQM, each department is seen as having responsibility for quality in both products and services. It is expected to regard the department handling the next stage of production as its customer, whose needs must be satisfied. With strong market orientation and attention to the final customer's expectations, this means that the impetus to provide quality and reliability runs right through the system. </a:t>
            </a:r>
            <a:endParaRPr lang="en-US" sz="1750" dirty="0" smtClean="0"/>
          </a:p>
          <a:p>
            <a:pPr marL="439738" indent="-439738">
              <a:buClr>
                <a:schemeClr val="accent6">
                  <a:lumMod val="50000"/>
                </a:schemeClr>
              </a:buClr>
              <a:buFont typeface="Wingdings 3" panose="05040102010807070707" pitchFamily="18" charset="2"/>
              <a:buChar char=""/>
            </a:pPr>
            <a:r>
              <a:rPr lang="en-US" sz="1750" dirty="0" smtClean="0"/>
              <a:t>If </a:t>
            </a:r>
            <a:r>
              <a:rPr lang="en-US" sz="1750" dirty="0"/>
              <a:t>problems are stopped before they occur rather than finding them after they occur, time is saved as well as money. The process of continual checking can be laborious and time consuming, but if carried out correctly, time is saved through having very few wasted products</a:t>
            </a:r>
            <a:r>
              <a:rPr lang="en-US" sz="1750" dirty="0" smtClean="0"/>
              <a:t>.</a:t>
            </a:r>
            <a:endParaRPr lang="en-US" sz="1750" dirty="0"/>
          </a:p>
        </p:txBody>
      </p:sp>
      <p:sp>
        <p:nvSpPr>
          <p:cNvPr id="6" name="Title 1"/>
          <p:cNvSpPr>
            <a:spLocks noGrp="1"/>
          </p:cNvSpPr>
          <p:nvPr>
            <p:ph type="title"/>
          </p:nvPr>
        </p:nvSpPr>
        <p:spPr>
          <a:xfrm>
            <a:off x="35496" y="72008"/>
            <a:ext cx="7704856" cy="548680"/>
          </a:xfrm>
        </p:spPr>
        <p:txBody>
          <a:bodyPr>
            <a:noAutofit/>
          </a:bodyPr>
          <a:lstStyle/>
          <a:p>
            <a:r>
              <a:rPr lang="en-GB" sz="4000" dirty="0" smtClean="0"/>
              <a:t>10.4 </a:t>
            </a:r>
            <a:r>
              <a:rPr lang="en-GB" sz="4000" dirty="0"/>
              <a:t>– </a:t>
            </a:r>
            <a:r>
              <a:rPr lang="en-GB" sz="4000" dirty="0" smtClean="0"/>
              <a:t>Total Quality Management</a:t>
            </a:r>
            <a:endParaRPr lang="en-GB" sz="3600" dirty="0"/>
          </a:p>
        </p:txBody>
      </p:sp>
      <p:sp>
        <p:nvSpPr>
          <p:cNvPr id="7" name="Round Same Side Corner Rectangle 6">
            <a:hlinkClick r:id="" action="ppaction://noaction"/>
          </p:cNvPr>
          <p:cNvSpPr/>
          <p:nvPr/>
        </p:nvSpPr>
        <p:spPr>
          <a:xfrm>
            <a:off x="6768000" y="666000"/>
            <a:ext cx="720080" cy="3348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56</a:t>
            </a:r>
            <a:endParaRPr lang="en-GB" sz="1200" b="1" dirty="0">
              <a:latin typeface="Arial" panose="020B0604020202020204" pitchFamily="34" charset="0"/>
              <a:cs typeface="Arial" panose="020B0604020202020204" pitchFamily="34" charset="0"/>
            </a:endParaRPr>
          </a:p>
        </p:txBody>
      </p:sp>
      <p:pic>
        <p:nvPicPr>
          <p:cNvPr id="9218" name="Picture 2" descr="Image result for tqm"/>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5468" t="553" r="15670" b="4155"/>
          <a:stretch/>
        </p:blipFill>
        <p:spPr bwMode="auto">
          <a:xfrm>
            <a:off x="7013772" y="1124744"/>
            <a:ext cx="1816163" cy="1794172"/>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mage result for tqm"/>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6165" r="3962"/>
          <a:stretch/>
        </p:blipFill>
        <p:spPr bwMode="auto">
          <a:xfrm>
            <a:off x="7013772" y="2996952"/>
            <a:ext cx="1816163" cy="1656184"/>
          </a:xfrm>
          <a:prstGeom prst="rect">
            <a:avLst/>
          </a:prstGeom>
          <a:noFill/>
          <a:extLst>
            <a:ext uri="{909E8E84-426E-40DD-AFC4-6F175D3DCCD1}">
              <a14:hiddenFill xmlns:a14="http://schemas.microsoft.com/office/drawing/2010/main">
                <a:solidFill>
                  <a:srgbClr val="FFFFFF"/>
                </a:solidFill>
              </a14:hiddenFill>
            </a:ext>
          </a:extLst>
        </p:spPr>
      </p:pic>
      <p:pic>
        <p:nvPicPr>
          <p:cNvPr id="5" name="10.4 - TQM at IKEA">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7013772" y="4803182"/>
            <a:ext cx="1816163" cy="1362122"/>
          </a:xfrm>
          <a:prstGeom prst="rect">
            <a:avLst/>
          </a:prstGeom>
        </p:spPr>
      </p:pic>
      <p:sp>
        <p:nvSpPr>
          <p:cNvPr id="12" name="Rounded Rectangle 11">
            <a:hlinkClick r:id="rId8" action="ppaction://hlinkfile"/>
          </p:cNvPr>
          <p:cNvSpPr/>
          <p:nvPr/>
        </p:nvSpPr>
        <p:spPr>
          <a:xfrm>
            <a:off x="7236296" y="6237312"/>
            <a:ext cx="1368152" cy="354010"/>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dirty="0" smtClean="0">
                <a:solidFill>
                  <a:schemeClr val="tx1"/>
                </a:solidFill>
                <a:latin typeface="Arial" panose="020B0604020202020204" pitchFamily="34" charset="0"/>
                <a:cs typeface="Arial" panose="020B0604020202020204" pitchFamily="34" charset="0"/>
              </a:rPr>
              <a:t>Click Here</a:t>
            </a:r>
            <a:endParaRPr lang="en-GB"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16150999"/>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724644"/>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1830" dirty="0" smtClean="0"/>
              <a:t>Quality </a:t>
            </a:r>
            <a:r>
              <a:rPr lang="en-US" sz="1830" dirty="0"/>
              <a:t>assurance requires a change of culture and attitudes within the business. Even more so, TQM demands the involvement of the whole workforce and therefore requires a substantial investment in training and reorientation. This is costly but there are very few businesses that have not addressed quality issues in recent years. Increased competition and better informed customers have made action on quality essential.</a:t>
            </a:r>
          </a:p>
          <a:p>
            <a:pPr marL="439738" indent="-439738">
              <a:buClr>
                <a:schemeClr val="accent6">
                  <a:lumMod val="50000"/>
                </a:schemeClr>
              </a:buClr>
              <a:buFont typeface="Wingdings 3" panose="05040102010807070707" pitchFamily="18" charset="2"/>
              <a:buChar char=""/>
            </a:pPr>
            <a:endParaRPr lang="en-US" sz="1830" dirty="0" smtClean="0"/>
          </a:p>
          <a:p>
            <a:pPr marL="439738" indent="-439738">
              <a:buClr>
                <a:schemeClr val="accent6">
                  <a:lumMod val="50000"/>
                </a:schemeClr>
              </a:buClr>
              <a:buFont typeface="Wingdings 3" panose="05040102010807070707" pitchFamily="18" charset="2"/>
              <a:buChar char=""/>
            </a:pPr>
            <a:endParaRPr lang="en-US" sz="1050" dirty="0" smtClean="0"/>
          </a:p>
          <a:p>
            <a:pPr marL="439738" indent="-439738">
              <a:buClr>
                <a:schemeClr val="accent6">
                  <a:lumMod val="50000"/>
                </a:schemeClr>
              </a:buClr>
              <a:buFont typeface="Wingdings 3" panose="05040102010807070707" pitchFamily="18" charset="2"/>
              <a:buChar char=""/>
            </a:pPr>
            <a:endParaRPr lang="en-US" sz="1830" dirty="0"/>
          </a:p>
          <a:p>
            <a:pPr marL="439738" indent="-439738">
              <a:buClr>
                <a:schemeClr val="accent6">
                  <a:lumMod val="50000"/>
                </a:schemeClr>
              </a:buClr>
              <a:buFont typeface="Wingdings 3" panose="05040102010807070707" pitchFamily="18" charset="2"/>
              <a:buChar char=""/>
            </a:pPr>
            <a:endParaRPr lang="en-US" sz="1830" dirty="0" smtClean="0"/>
          </a:p>
          <a:p>
            <a:pPr marL="439738" indent="-439738">
              <a:buClr>
                <a:schemeClr val="accent6">
                  <a:lumMod val="50000"/>
                </a:schemeClr>
              </a:buClr>
              <a:buFont typeface="Wingdings 3" panose="05040102010807070707" pitchFamily="18" charset="2"/>
              <a:buChar char=""/>
            </a:pPr>
            <a:endParaRPr lang="en-US" sz="1830" dirty="0"/>
          </a:p>
          <a:p>
            <a:pPr marL="439738" indent="-439738">
              <a:buClr>
                <a:schemeClr val="accent6">
                  <a:lumMod val="50000"/>
                </a:schemeClr>
              </a:buClr>
              <a:buFont typeface="Wingdings 3" panose="05040102010807070707" pitchFamily="18" charset="2"/>
              <a:buChar char=""/>
            </a:pPr>
            <a:endParaRPr lang="en-US" sz="1830" dirty="0" smtClean="0"/>
          </a:p>
          <a:p>
            <a:pPr marL="439738" indent="-439738">
              <a:buClr>
                <a:schemeClr val="accent6">
                  <a:lumMod val="50000"/>
                </a:schemeClr>
              </a:buClr>
              <a:buFont typeface="Wingdings 3" panose="05040102010807070707" pitchFamily="18" charset="2"/>
              <a:buChar char=""/>
            </a:pPr>
            <a:endParaRPr lang="en-US" sz="1830" dirty="0"/>
          </a:p>
          <a:p>
            <a:pPr marL="439738" indent="-439738">
              <a:buClr>
                <a:schemeClr val="accent6">
                  <a:lumMod val="50000"/>
                </a:schemeClr>
              </a:buClr>
              <a:buFont typeface="Wingdings 3" panose="05040102010807070707" pitchFamily="18" charset="2"/>
              <a:buChar char=""/>
            </a:pPr>
            <a:r>
              <a:rPr lang="en-US" sz="1830" dirty="0" smtClean="0"/>
              <a:t>If </a:t>
            </a:r>
            <a:r>
              <a:rPr lang="en-US" sz="1830" dirty="0"/>
              <a:t>adopted in full, TQM is a complex procedure and is not suited to every business. Towards the end of the 1990s, business experts reported that 93% of America's largest 500 firms had adopted it in some form. A claim that TQM can be implemented in any organisation - manufacturing, service, non profit or government is controversial. However, many businesses have adapted the TQM approach to suit their own circumstances, using the ideas that are most likely to be helpful and rejecting those that do not fit their circumstances.</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10.4 </a:t>
            </a:r>
            <a:r>
              <a:rPr lang="en-GB" sz="4000" dirty="0"/>
              <a:t>– </a:t>
            </a:r>
            <a:r>
              <a:rPr lang="en-GB" sz="4000" dirty="0" smtClean="0"/>
              <a:t>Total Quality Management</a:t>
            </a:r>
            <a:endParaRPr lang="en-GB" sz="3600" dirty="0"/>
          </a:p>
        </p:txBody>
      </p:sp>
      <p:sp>
        <p:nvSpPr>
          <p:cNvPr id="7" name="Round Same Side Corner Rectangle 6">
            <a:hlinkClick r:id="" action="ppaction://noaction"/>
          </p:cNvPr>
          <p:cNvSpPr/>
          <p:nvPr/>
        </p:nvSpPr>
        <p:spPr>
          <a:xfrm>
            <a:off x="6768000" y="666000"/>
            <a:ext cx="720080" cy="3348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56</a:t>
            </a:r>
            <a:endParaRPr lang="en-GB" sz="1200" b="1" dirty="0">
              <a:latin typeface="Arial" panose="020B0604020202020204" pitchFamily="34" charset="0"/>
              <a:cs typeface="Arial" panose="020B0604020202020204" pitchFamily="34" charset="0"/>
            </a:endParaRPr>
          </a:p>
        </p:txBody>
      </p:sp>
      <p:sp>
        <p:nvSpPr>
          <p:cNvPr id="8" name="Rectangle 7"/>
          <p:cNvSpPr/>
          <p:nvPr/>
        </p:nvSpPr>
        <p:spPr>
          <a:xfrm>
            <a:off x="305160" y="2954848"/>
            <a:ext cx="8515312" cy="1554272"/>
          </a:xfrm>
          <a:prstGeom prst="rect">
            <a:avLst/>
          </a:prstGeom>
          <a:solidFill>
            <a:schemeClr val="accent6">
              <a:lumMod val="60000"/>
              <a:lumOff val="40000"/>
            </a:schemeClr>
          </a:solidFill>
          <a:ln w="47625">
            <a:solidFill>
              <a:srgbClr val="002060"/>
            </a:solidFill>
          </a:ln>
        </p:spPr>
        <p:txBody>
          <a:bodyPr wrap="square">
            <a:spAutoFit/>
          </a:bodyPr>
          <a:lstStyle/>
          <a:p>
            <a:r>
              <a:rPr lang="en-US" sz="1900" b="1" dirty="0"/>
              <a:t>Total quality management </a:t>
            </a:r>
            <a:r>
              <a:rPr lang="en-US" sz="1900" dirty="0"/>
              <a:t>involves getting all employees to focus on quality, so that every team or department sees the user of their particular product as a customer who must be satisfied. There must be a change of culture so that quality issues will be addressed by all. Quality circles and zero defects policies fit in well with this approach.</a:t>
            </a:r>
            <a:endParaRPr lang="en-GB" sz="1900" dirty="0"/>
          </a:p>
        </p:txBody>
      </p:sp>
    </p:spTree>
    <p:extLst>
      <p:ext uri="{BB962C8B-B14F-4D97-AF65-F5344CB8AC3E}">
        <p14:creationId xmlns:p14="http://schemas.microsoft.com/office/powerpoint/2010/main" val="2939768886"/>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3700" b="1" dirty="0" smtClean="0"/>
              <a:t>1 – New Business Ideas - Expectations</a:t>
            </a:r>
          </a:p>
        </p:txBody>
      </p:sp>
      <p:sp>
        <p:nvSpPr>
          <p:cNvPr id="2" name="Rectangle 1"/>
          <p:cNvSpPr/>
          <p:nvPr/>
        </p:nvSpPr>
        <p:spPr>
          <a:xfrm>
            <a:off x="251520" y="1096426"/>
            <a:ext cx="8640960" cy="5355312"/>
          </a:xfrm>
          <a:prstGeom prst="rect">
            <a:avLst/>
          </a:prstGeom>
        </p:spPr>
        <p:txBody>
          <a:bodyPr wrap="square">
            <a:spAutoFit/>
          </a:bodyPr>
          <a:lstStyle/>
          <a:p>
            <a:pPr>
              <a:buClr>
                <a:schemeClr val="accent6">
                  <a:lumMod val="50000"/>
                </a:schemeClr>
              </a:buClr>
            </a:pPr>
            <a:r>
              <a:rPr lang="en-US" b="1" dirty="0"/>
              <a:t>What are examiners looking for</a:t>
            </a:r>
            <a:r>
              <a:rPr lang="en-US" b="1" dirty="0" smtClean="0"/>
              <a:t>?</a:t>
            </a:r>
            <a:endParaRPr lang="en-US" b="1" dirty="0"/>
          </a:p>
          <a:p>
            <a:pPr marL="457200" indent="-457200">
              <a:buClr>
                <a:schemeClr val="accent6">
                  <a:lumMod val="50000"/>
                </a:schemeClr>
              </a:buClr>
              <a:buFont typeface="Wingdings 3" panose="05040102010807070707" pitchFamily="18" charset="2"/>
              <a:buChar char=""/>
            </a:pPr>
            <a:r>
              <a:rPr lang="en-US" dirty="0"/>
              <a:t>Examiners use instructions to help you to decide the length and depth of your answer</a:t>
            </a:r>
            <a:r>
              <a:rPr lang="en-US" dirty="0" smtClean="0"/>
              <a:t>.</a:t>
            </a:r>
            <a:endParaRPr lang="en-US" dirty="0"/>
          </a:p>
          <a:p>
            <a:pPr>
              <a:buClr>
                <a:schemeClr val="accent6">
                  <a:lumMod val="50000"/>
                </a:schemeClr>
              </a:buClr>
            </a:pPr>
            <a:r>
              <a:rPr lang="en-US" b="1" dirty="0"/>
              <a:t>State, define, list, outline</a:t>
            </a:r>
          </a:p>
          <a:p>
            <a:pPr marL="457200" indent="-457200">
              <a:buClr>
                <a:schemeClr val="accent6">
                  <a:lumMod val="50000"/>
                </a:schemeClr>
              </a:buClr>
              <a:buFont typeface="Wingdings 3" panose="05040102010807070707" pitchFamily="18" charset="2"/>
              <a:buChar char=""/>
            </a:pPr>
            <a:r>
              <a:rPr lang="en-US" dirty="0"/>
              <a:t>These key words require short, concise answers, often recall of material that you have </a:t>
            </a:r>
            <a:r>
              <a:rPr lang="en-US" dirty="0" err="1"/>
              <a:t>memorised</a:t>
            </a:r>
            <a:r>
              <a:rPr lang="en-US" dirty="0" smtClean="0"/>
              <a:t>.</a:t>
            </a:r>
            <a:endParaRPr lang="en-US" dirty="0"/>
          </a:p>
          <a:p>
            <a:pPr>
              <a:buClr>
                <a:schemeClr val="accent6">
                  <a:lumMod val="50000"/>
                </a:schemeClr>
              </a:buClr>
            </a:pPr>
            <a:r>
              <a:rPr lang="en-US" b="1" dirty="0"/>
              <a:t>Explain, describe, discuss</a:t>
            </a:r>
          </a:p>
          <a:p>
            <a:pPr marL="457200" indent="-457200">
              <a:buClr>
                <a:schemeClr val="accent6">
                  <a:lumMod val="50000"/>
                </a:schemeClr>
              </a:buClr>
              <a:buFont typeface="Wingdings 3" panose="05040102010807070707" pitchFamily="18" charset="2"/>
              <a:buChar char=""/>
            </a:pPr>
            <a:r>
              <a:rPr lang="en-US" dirty="0"/>
              <a:t>Some reasoning or some reference to theory is needed, depending on the context.</a:t>
            </a:r>
          </a:p>
          <a:p>
            <a:pPr marL="457200" indent="-457200">
              <a:buClr>
                <a:schemeClr val="accent6">
                  <a:lumMod val="50000"/>
                </a:schemeClr>
              </a:buClr>
              <a:buFont typeface="Wingdings 3" panose="05040102010807070707" pitchFamily="18" charset="2"/>
              <a:buChar char=""/>
            </a:pPr>
            <a:r>
              <a:rPr lang="en-US" dirty="0"/>
              <a:t>Explaining and discussing require you to give a more detailed answer than when you are asked to ‘describe' something</a:t>
            </a:r>
            <a:r>
              <a:rPr lang="en-US" dirty="0" smtClean="0"/>
              <a:t>.</a:t>
            </a:r>
            <a:endParaRPr lang="en-US" dirty="0"/>
          </a:p>
          <a:p>
            <a:pPr>
              <a:buClr>
                <a:schemeClr val="accent6">
                  <a:lumMod val="50000"/>
                </a:schemeClr>
              </a:buClr>
            </a:pPr>
            <a:r>
              <a:rPr lang="en-US" b="1" dirty="0"/>
              <a:t>Apply</a:t>
            </a:r>
          </a:p>
          <a:p>
            <a:pPr marL="457200" indent="-457200">
              <a:buClr>
                <a:schemeClr val="accent6">
                  <a:lumMod val="50000"/>
                </a:schemeClr>
              </a:buClr>
              <a:buFont typeface="Wingdings 3" panose="05040102010807070707" pitchFamily="18" charset="2"/>
              <a:buChar char=""/>
            </a:pPr>
            <a:r>
              <a:rPr lang="en-US" dirty="0"/>
              <a:t>Here, you must make sure that you relate your answer to the given situation (this is always good practice in Business Studies exams</a:t>
            </a:r>
            <a:r>
              <a:rPr lang="en-US" dirty="0" smtClean="0"/>
              <a:t>).</a:t>
            </a:r>
            <a:endParaRPr lang="en-US" dirty="0"/>
          </a:p>
          <a:p>
            <a:pPr>
              <a:buClr>
                <a:schemeClr val="accent6">
                  <a:lumMod val="50000"/>
                </a:schemeClr>
              </a:buClr>
            </a:pPr>
            <a:r>
              <a:rPr lang="en-US" b="1" dirty="0"/>
              <a:t>Evaluate</a:t>
            </a:r>
          </a:p>
          <a:p>
            <a:pPr marL="457200" indent="-457200">
              <a:buClr>
                <a:schemeClr val="accent6">
                  <a:lumMod val="50000"/>
                </a:schemeClr>
              </a:buClr>
              <a:buFont typeface="Wingdings 3" panose="05040102010807070707" pitchFamily="18" charset="2"/>
              <a:buChar char=""/>
            </a:pPr>
            <a:r>
              <a:rPr lang="en-US" dirty="0"/>
              <a:t>You are required to provide full and detailed arguments, often ‘for' and ‘against', to show your depth of understanding</a:t>
            </a:r>
            <a:r>
              <a:rPr lang="en-US" dirty="0" smtClean="0"/>
              <a:t>.</a:t>
            </a:r>
            <a:endParaRPr lang="en-US" dirty="0"/>
          </a:p>
          <a:p>
            <a:pPr>
              <a:buClr>
                <a:schemeClr val="accent6">
                  <a:lumMod val="50000"/>
                </a:schemeClr>
              </a:buClr>
            </a:pPr>
            <a:r>
              <a:rPr lang="en-US" b="1" dirty="0"/>
              <a:t>Calculate</a:t>
            </a:r>
          </a:p>
          <a:p>
            <a:pPr marL="457200" indent="-457200">
              <a:buClr>
                <a:schemeClr val="accent6">
                  <a:lumMod val="50000"/>
                </a:schemeClr>
              </a:buClr>
              <a:buFont typeface="Wingdings 3" panose="05040102010807070707" pitchFamily="18" charset="2"/>
              <a:buChar char=""/>
            </a:pPr>
            <a:r>
              <a:rPr lang="en-US" dirty="0"/>
              <a:t>A numerical answer is required here</a:t>
            </a:r>
            <a:r>
              <a:rPr lang="en-US" dirty="0" smtClean="0"/>
              <a:t>.</a:t>
            </a:r>
            <a:endParaRPr lang="en-US" dirty="0"/>
          </a:p>
        </p:txBody>
      </p:sp>
    </p:spTree>
    <p:extLst>
      <p:ext uri="{BB962C8B-B14F-4D97-AF65-F5344CB8AC3E}">
        <p14:creationId xmlns:p14="http://schemas.microsoft.com/office/powerpoint/2010/main" val="2294758787"/>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461665"/>
          </a:xfrm>
          <a:prstGeom prst="rect">
            <a:avLst/>
          </a:prstGeom>
        </p:spPr>
        <p:txBody>
          <a:bodyPr wrap="square">
            <a:spAutoFit/>
          </a:bodyPr>
          <a:lstStyle/>
          <a:p>
            <a:pPr>
              <a:buClr>
                <a:schemeClr val="accent6">
                  <a:lumMod val="50000"/>
                </a:schemeClr>
              </a:buClr>
            </a:pPr>
            <a:r>
              <a:rPr lang="en-US" sz="2400" b="1" dirty="0" smtClean="0"/>
              <a:t>Two points of view.</a:t>
            </a:r>
            <a:endParaRPr lang="en-US" sz="2400" b="1" dirty="0"/>
          </a:p>
        </p:txBody>
      </p:sp>
      <p:sp>
        <p:nvSpPr>
          <p:cNvPr id="6" name="Title 1"/>
          <p:cNvSpPr>
            <a:spLocks noGrp="1"/>
          </p:cNvSpPr>
          <p:nvPr>
            <p:ph type="title"/>
          </p:nvPr>
        </p:nvSpPr>
        <p:spPr>
          <a:xfrm>
            <a:off x="35496" y="72008"/>
            <a:ext cx="7704856" cy="548680"/>
          </a:xfrm>
        </p:spPr>
        <p:txBody>
          <a:bodyPr>
            <a:noAutofit/>
          </a:bodyPr>
          <a:lstStyle/>
          <a:p>
            <a:r>
              <a:rPr lang="en-GB" sz="4000" dirty="0" smtClean="0"/>
              <a:t>10.4 </a:t>
            </a:r>
            <a:r>
              <a:rPr lang="en-GB" sz="4000" dirty="0"/>
              <a:t>– </a:t>
            </a:r>
            <a:r>
              <a:rPr lang="en-GB" sz="4000" dirty="0" smtClean="0"/>
              <a:t>Total Quality Management</a:t>
            </a:r>
            <a:endParaRPr lang="en-GB" sz="3600" dirty="0"/>
          </a:p>
        </p:txBody>
      </p:sp>
      <p:sp>
        <p:nvSpPr>
          <p:cNvPr id="7" name="Round Same Side Corner Rectangle 6">
            <a:hlinkClick r:id="" action="ppaction://noaction"/>
          </p:cNvPr>
          <p:cNvSpPr/>
          <p:nvPr/>
        </p:nvSpPr>
        <p:spPr>
          <a:xfrm>
            <a:off x="6768000" y="666000"/>
            <a:ext cx="720080" cy="3348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56</a:t>
            </a:r>
            <a:endParaRPr lang="en-GB" sz="1200" b="1" dirty="0">
              <a:latin typeface="Arial" panose="020B0604020202020204" pitchFamily="34" charset="0"/>
              <a:cs typeface="Arial" panose="020B0604020202020204" pitchFamily="34" charset="0"/>
            </a:endParaRPr>
          </a:p>
        </p:txBody>
      </p:sp>
      <p:sp>
        <p:nvSpPr>
          <p:cNvPr id="8" name="Rectangle 7"/>
          <p:cNvSpPr/>
          <p:nvPr/>
        </p:nvSpPr>
        <p:spPr>
          <a:xfrm>
            <a:off x="377168" y="1632570"/>
            <a:ext cx="3906800" cy="4832092"/>
          </a:xfrm>
          <a:prstGeom prst="rect">
            <a:avLst/>
          </a:prstGeom>
          <a:solidFill>
            <a:schemeClr val="accent6">
              <a:lumMod val="60000"/>
              <a:lumOff val="40000"/>
            </a:schemeClr>
          </a:solidFill>
          <a:ln w="47625">
            <a:solidFill>
              <a:srgbClr val="002060"/>
            </a:solidFill>
          </a:ln>
        </p:spPr>
        <p:txBody>
          <a:bodyPr wrap="square">
            <a:spAutoFit/>
          </a:bodyPr>
          <a:lstStyle/>
          <a:p>
            <a:r>
              <a:rPr lang="en-US" sz="2200" b="1" dirty="0"/>
              <a:t>For TQM</a:t>
            </a:r>
          </a:p>
          <a:p>
            <a:pPr marL="342900" indent="-342900">
              <a:buFont typeface="Arial" panose="020B0604020202020204" pitchFamily="34" charset="0"/>
              <a:buChar char="•"/>
            </a:pPr>
            <a:r>
              <a:rPr lang="en-US" sz="2200" dirty="0" smtClean="0"/>
              <a:t>TQM </a:t>
            </a:r>
            <a:r>
              <a:rPr lang="en-US" sz="2200" dirty="0"/>
              <a:t>generates improved products and services, reduced costs, more satisfied customers and employees and ultimately better financial performance.</a:t>
            </a:r>
          </a:p>
          <a:p>
            <a:pPr marL="342900" indent="-342900">
              <a:buFont typeface="Arial" panose="020B0604020202020204" pitchFamily="34" charset="0"/>
              <a:buChar char="•"/>
            </a:pPr>
            <a:r>
              <a:rPr lang="en-US" sz="2200" dirty="0" smtClean="0"/>
              <a:t>Successful </a:t>
            </a:r>
            <a:r>
              <a:rPr lang="en-US" sz="2200" dirty="0"/>
              <a:t>quality circles are likely to accept and adopt aspects of TQM, as they are given more responsibility to deal with demanding situations.</a:t>
            </a:r>
          </a:p>
        </p:txBody>
      </p:sp>
      <p:sp>
        <p:nvSpPr>
          <p:cNvPr id="9" name="Rectangle 8"/>
          <p:cNvSpPr/>
          <p:nvPr/>
        </p:nvSpPr>
        <p:spPr>
          <a:xfrm>
            <a:off x="4427984" y="1620846"/>
            <a:ext cx="4392488" cy="4832092"/>
          </a:xfrm>
          <a:prstGeom prst="rect">
            <a:avLst/>
          </a:prstGeom>
          <a:solidFill>
            <a:schemeClr val="accent6">
              <a:lumMod val="60000"/>
              <a:lumOff val="40000"/>
            </a:schemeClr>
          </a:solidFill>
          <a:ln w="47625">
            <a:solidFill>
              <a:srgbClr val="002060"/>
            </a:solidFill>
          </a:ln>
        </p:spPr>
        <p:txBody>
          <a:bodyPr wrap="square">
            <a:spAutoFit/>
          </a:bodyPr>
          <a:lstStyle/>
          <a:p>
            <a:r>
              <a:rPr lang="en-US" sz="2200" b="1" dirty="0"/>
              <a:t>Against TQM</a:t>
            </a:r>
            <a:endParaRPr lang="en-GB" sz="2200" b="1" dirty="0"/>
          </a:p>
          <a:p>
            <a:pPr marL="342900" lvl="0" indent="-342900">
              <a:buFont typeface="Arial" panose="020B0604020202020204" pitchFamily="34" charset="0"/>
              <a:buChar char="•"/>
            </a:pPr>
            <a:r>
              <a:rPr lang="en-US" sz="2200" dirty="0"/>
              <a:t>There are significant costs of implementation; excessive retraining is required, as well as inordinate amounts of senior management time and there is increased paperwork and formality.</a:t>
            </a:r>
            <a:endParaRPr lang="en-GB" sz="2200" dirty="0"/>
          </a:p>
          <a:p>
            <a:pPr marL="342900" lvl="0" indent="-342900">
              <a:buFont typeface="Arial" panose="020B0604020202020204" pitchFamily="34" charset="0"/>
              <a:buChar char="•"/>
            </a:pPr>
            <a:r>
              <a:rPr lang="en-US" sz="2200" dirty="0"/>
              <a:t>Expectations about employee commitment levels are unrealistic.</a:t>
            </a:r>
            <a:endParaRPr lang="en-GB" sz="2200" dirty="0"/>
          </a:p>
          <a:p>
            <a:pPr marL="342900" lvl="0" indent="-342900">
              <a:buFont typeface="Arial" panose="020B0604020202020204" pitchFamily="34" charset="0"/>
              <a:buChar char="•"/>
            </a:pPr>
            <a:r>
              <a:rPr lang="en-US" sz="2200" dirty="0"/>
              <a:t>TQM fails to address the needs of small and service businesses.</a:t>
            </a:r>
            <a:endParaRPr lang="en-GB" sz="2200" dirty="0"/>
          </a:p>
        </p:txBody>
      </p:sp>
    </p:spTree>
    <p:extLst>
      <p:ext uri="{BB962C8B-B14F-4D97-AF65-F5344CB8AC3E}">
        <p14:creationId xmlns:p14="http://schemas.microsoft.com/office/powerpoint/2010/main" val="1203241646"/>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798510"/>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2030" b="1" dirty="0"/>
              <a:t>The requirements of TQM</a:t>
            </a:r>
          </a:p>
          <a:p>
            <a:pPr marL="811213" indent="-361950">
              <a:buClr>
                <a:schemeClr val="accent6">
                  <a:lumMod val="50000"/>
                </a:schemeClr>
              </a:buClr>
              <a:buFont typeface="Arial" panose="020B0604020202020204" pitchFamily="34" charset="0"/>
              <a:buChar char="•"/>
            </a:pPr>
            <a:r>
              <a:rPr lang="en-US" sz="2030" dirty="0" smtClean="0"/>
              <a:t>Committed </a:t>
            </a:r>
            <a:r>
              <a:rPr lang="en-US" sz="2030" dirty="0"/>
              <a:t>leadership - unwavering, long term commitment by top managers who adopt and promote TQM using mission statements, themes and slogans, with good communications at every level.</a:t>
            </a:r>
          </a:p>
          <a:p>
            <a:pPr marL="811213" indent="-361950">
              <a:buClr>
                <a:schemeClr val="accent6">
                  <a:lumMod val="50000"/>
                </a:schemeClr>
              </a:buClr>
              <a:buFont typeface="Arial" panose="020B0604020202020204" pitchFamily="34" charset="0"/>
              <a:buChar char="•"/>
            </a:pPr>
            <a:r>
              <a:rPr lang="en-US" sz="2030" dirty="0" smtClean="0"/>
              <a:t>Employee </a:t>
            </a:r>
            <a:r>
              <a:rPr lang="en-US" sz="2030" dirty="0"/>
              <a:t>empowerment - greater employee involvement in design and planning, and greater autonomy in decision making.</a:t>
            </a:r>
          </a:p>
          <a:p>
            <a:pPr marL="811213" indent="-361950">
              <a:buClr>
                <a:schemeClr val="accent6">
                  <a:lumMod val="50000"/>
                </a:schemeClr>
              </a:buClr>
              <a:buFont typeface="Arial" panose="020B0604020202020204" pitchFamily="34" charset="0"/>
              <a:buChar char="•"/>
            </a:pPr>
            <a:r>
              <a:rPr lang="en-US" sz="2030" dirty="0" smtClean="0"/>
              <a:t>Increased </a:t>
            </a:r>
            <a:r>
              <a:rPr lang="en-US" sz="2030" dirty="0"/>
              <a:t>training - includes TQM principles, team skills, problem solving.</a:t>
            </a:r>
          </a:p>
          <a:p>
            <a:pPr marL="811213" indent="-361950">
              <a:buClr>
                <a:schemeClr val="accent6">
                  <a:lumMod val="50000"/>
                </a:schemeClr>
              </a:buClr>
              <a:buFont typeface="Arial" panose="020B0604020202020204" pitchFamily="34" charset="0"/>
              <a:buChar char="•"/>
            </a:pPr>
            <a:r>
              <a:rPr lang="en-US" sz="2030" dirty="0" smtClean="0"/>
              <a:t>Process </a:t>
            </a:r>
            <a:r>
              <a:rPr lang="en-US" sz="2030" dirty="0"/>
              <a:t>improvement - reduced waste and benchmarking - researching and observing best competitive practice.</a:t>
            </a:r>
          </a:p>
          <a:p>
            <a:pPr marL="811213" indent="-361950">
              <a:buClr>
                <a:schemeClr val="accent6">
                  <a:lumMod val="50000"/>
                </a:schemeClr>
              </a:buClr>
              <a:buFont typeface="Arial" panose="020B0604020202020204" pitchFamily="34" charset="0"/>
              <a:buChar char="•"/>
            </a:pPr>
            <a:r>
              <a:rPr lang="en-US" sz="2030" dirty="0" smtClean="0"/>
              <a:t>Zero-defects </a:t>
            </a:r>
            <a:r>
              <a:rPr lang="en-US" sz="2030" dirty="0"/>
              <a:t>mentality - a system in place to spot defects as they occur, rather than through inspection, with constant performance measuring and monitoring.</a:t>
            </a:r>
          </a:p>
          <a:p>
            <a:pPr marL="811213" indent="-361950">
              <a:buClr>
                <a:schemeClr val="accent6">
                  <a:lumMod val="50000"/>
                </a:schemeClr>
              </a:buClr>
              <a:buFont typeface="Arial" panose="020B0604020202020204" pitchFamily="34" charset="0"/>
              <a:buChar char="•"/>
            </a:pPr>
            <a:r>
              <a:rPr lang="en-US" sz="2030" dirty="0" smtClean="0"/>
              <a:t>Closer </a:t>
            </a:r>
            <a:r>
              <a:rPr lang="en-US" sz="2030" dirty="0"/>
              <a:t>customer relationships - determining customer requirements, and then meeting them no matter what it takes.</a:t>
            </a:r>
          </a:p>
          <a:p>
            <a:pPr marL="811213" indent="-361950">
              <a:buClr>
                <a:schemeClr val="accent6">
                  <a:lumMod val="50000"/>
                </a:schemeClr>
              </a:buClr>
              <a:buFont typeface="Arial" panose="020B0604020202020204" pitchFamily="34" charset="0"/>
              <a:buChar char="•"/>
            </a:pPr>
            <a:r>
              <a:rPr lang="en-US" sz="2030" dirty="0" smtClean="0"/>
              <a:t>Closer </a:t>
            </a:r>
            <a:r>
              <a:rPr lang="en-US" sz="2030" dirty="0"/>
              <a:t>supplier relationships - working closely and cooperatively, often sourcing key components from just one supplier.</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10.4 </a:t>
            </a:r>
            <a:r>
              <a:rPr lang="en-GB" sz="4000" dirty="0"/>
              <a:t>– </a:t>
            </a:r>
            <a:r>
              <a:rPr lang="en-GB" sz="4000" dirty="0" smtClean="0"/>
              <a:t>Total Quality Management</a:t>
            </a:r>
            <a:endParaRPr lang="en-GB" sz="3600" dirty="0"/>
          </a:p>
        </p:txBody>
      </p:sp>
      <p:sp>
        <p:nvSpPr>
          <p:cNvPr id="7" name="Round Same Side Corner Rectangle 6">
            <a:hlinkClick r:id="" action="ppaction://noaction"/>
          </p:cNvPr>
          <p:cNvSpPr/>
          <p:nvPr/>
        </p:nvSpPr>
        <p:spPr>
          <a:xfrm>
            <a:off x="6768000" y="666000"/>
            <a:ext cx="720080" cy="3348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57</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04787285"/>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755422"/>
          </a:xfrm>
          <a:prstGeom prst="rect">
            <a:avLst/>
          </a:prstGeom>
        </p:spPr>
        <p:txBody>
          <a:bodyPr wrap="square">
            <a:spAutoFit/>
          </a:bodyPr>
          <a:lstStyle/>
          <a:p>
            <a:pPr>
              <a:buClr>
                <a:schemeClr val="accent6">
                  <a:lumMod val="50000"/>
                </a:schemeClr>
              </a:buClr>
            </a:pPr>
            <a:r>
              <a:rPr lang="en-US" sz="2300" b="1" dirty="0">
                <a:solidFill>
                  <a:srgbClr val="FF0000"/>
                </a:solidFill>
              </a:rPr>
              <a:t>Show what you know</a:t>
            </a:r>
          </a:p>
          <a:p>
            <a:pPr marL="449263" indent="-449263">
              <a:buClr>
                <a:schemeClr val="accent6">
                  <a:lumMod val="50000"/>
                </a:schemeClr>
              </a:buClr>
              <a:buFont typeface="Wingdings 3" panose="05040102010807070707" pitchFamily="18" charset="2"/>
              <a:buChar char=""/>
            </a:pPr>
            <a:r>
              <a:rPr lang="en-US" sz="2300" dirty="0">
                <a:solidFill>
                  <a:srgbClr val="FF0000"/>
                </a:solidFill>
              </a:rPr>
              <a:t>Wherever possible, give examples drawn from specific businesses that you know about.</a:t>
            </a:r>
          </a:p>
          <a:p>
            <a:pPr marL="906463" indent="-457200">
              <a:buClr>
                <a:schemeClr val="accent6">
                  <a:lumMod val="50000"/>
                </a:schemeClr>
              </a:buClr>
              <a:buFont typeface="+mj-lt"/>
              <a:buAutoNum type="arabicPeriod"/>
            </a:pPr>
            <a:r>
              <a:rPr lang="en-US" sz="2300" dirty="0" smtClean="0">
                <a:solidFill>
                  <a:srgbClr val="FF0000"/>
                </a:solidFill>
              </a:rPr>
              <a:t>Outline </a:t>
            </a:r>
            <a:r>
              <a:rPr lang="en-US" sz="2300" dirty="0">
                <a:solidFill>
                  <a:srgbClr val="FF0000"/>
                </a:solidFill>
              </a:rPr>
              <a:t>the basic differences between quality control and quality assurance.</a:t>
            </a:r>
          </a:p>
          <a:p>
            <a:pPr marL="906463" indent="-457200">
              <a:buClr>
                <a:schemeClr val="accent6">
                  <a:lumMod val="50000"/>
                </a:schemeClr>
              </a:buClr>
              <a:buFont typeface="+mj-lt"/>
              <a:buAutoNum type="arabicPeriod"/>
            </a:pPr>
            <a:r>
              <a:rPr lang="en-US" sz="2300" dirty="0" smtClean="0">
                <a:solidFill>
                  <a:srgbClr val="FF0000"/>
                </a:solidFill>
              </a:rPr>
              <a:t>In </a:t>
            </a:r>
            <a:r>
              <a:rPr lang="en-US" sz="2300" dirty="0">
                <a:solidFill>
                  <a:srgbClr val="FF0000"/>
                </a:solidFill>
              </a:rPr>
              <a:t>what circumstances might there still be a place for traditional quality control?</a:t>
            </a:r>
          </a:p>
          <a:p>
            <a:pPr marL="906463" indent="-457200">
              <a:buClr>
                <a:schemeClr val="accent6">
                  <a:lumMod val="50000"/>
                </a:schemeClr>
              </a:buClr>
              <a:buFont typeface="+mj-lt"/>
              <a:buAutoNum type="arabicPeriod"/>
            </a:pPr>
            <a:r>
              <a:rPr lang="en-US" sz="2300" dirty="0" smtClean="0">
                <a:solidFill>
                  <a:srgbClr val="FF0000"/>
                </a:solidFill>
              </a:rPr>
              <a:t>Why </a:t>
            </a:r>
            <a:r>
              <a:rPr lang="en-US" sz="2300" dirty="0">
                <a:solidFill>
                  <a:srgbClr val="FF0000"/>
                </a:solidFill>
              </a:rPr>
              <a:t>are the views of customers important when adopting quality assurance?</a:t>
            </a:r>
          </a:p>
          <a:p>
            <a:pPr marL="906463" indent="-457200">
              <a:buClr>
                <a:schemeClr val="accent6">
                  <a:lumMod val="50000"/>
                </a:schemeClr>
              </a:buClr>
              <a:buFont typeface="+mj-lt"/>
              <a:buAutoNum type="arabicPeriod"/>
            </a:pPr>
            <a:r>
              <a:rPr lang="en-US" sz="2300" dirty="0" smtClean="0">
                <a:solidFill>
                  <a:srgbClr val="FF0000"/>
                </a:solidFill>
              </a:rPr>
              <a:t>Are </a:t>
            </a:r>
            <a:r>
              <a:rPr lang="en-US" sz="2300" dirty="0">
                <a:solidFill>
                  <a:srgbClr val="FF0000"/>
                </a:solidFill>
              </a:rPr>
              <a:t>there greater difficulties involved in implementing TQM in a service organisation rather than in a manufacturing firm?</a:t>
            </a:r>
          </a:p>
          <a:p>
            <a:pPr marL="906463" indent="-457200">
              <a:buClr>
                <a:schemeClr val="accent6">
                  <a:lumMod val="50000"/>
                </a:schemeClr>
              </a:buClr>
              <a:buFont typeface="+mj-lt"/>
              <a:buAutoNum type="arabicPeriod"/>
            </a:pPr>
            <a:r>
              <a:rPr lang="en-US" sz="2300" dirty="0" smtClean="0">
                <a:solidFill>
                  <a:srgbClr val="FF0000"/>
                </a:solidFill>
              </a:rPr>
              <a:t>Examine </a:t>
            </a:r>
            <a:r>
              <a:rPr lang="en-US" sz="2300" dirty="0">
                <a:solidFill>
                  <a:srgbClr val="FF0000"/>
                </a:solidFill>
              </a:rPr>
              <a:t>the importance of Kaizen to the process of TQM.</a:t>
            </a:r>
          </a:p>
          <a:p>
            <a:pPr marL="906463" indent="-457200">
              <a:buClr>
                <a:schemeClr val="accent6">
                  <a:lumMod val="50000"/>
                </a:schemeClr>
              </a:buClr>
              <a:buFont typeface="+mj-lt"/>
              <a:buAutoNum type="arabicPeriod"/>
            </a:pPr>
            <a:r>
              <a:rPr lang="en-US" sz="2300" dirty="0" smtClean="0">
                <a:solidFill>
                  <a:srgbClr val="FF0000"/>
                </a:solidFill>
              </a:rPr>
              <a:t>Could </a:t>
            </a:r>
            <a:r>
              <a:rPr lang="en-US" sz="2300" dirty="0">
                <a:solidFill>
                  <a:srgbClr val="FF0000"/>
                </a:solidFill>
              </a:rPr>
              <a:t>TQM be implemented in small firms or is it for larger firms only? </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10.4 </a:t>
            </a:r>
            <a:r>
              <a:rPr lang="en-GB" sz="4000" dirty="0"/>
              <a:t>– </a:t>
            </a:r>
            <a:r>
              <a:rPr lang="en-GB" sz="4000" dirty="0" smtClean="0"/>
              <a:t>Total Quality Management</a:t>
            </a:r>
            <a:endParaRPr lang="en-GB" sz="3600" dirty="0"/>
          </a:p>
        </p:txBody>
      </p:sp>
      <p:sp>
        <p:nvSpPr>
          <p:cNvPr id="7" name="Round Same Side Corner Rectangle 6">
            <a:hlinkClick r:id="" action="ppaction://noaction"/>
          </p:cNvPr>
          <p:cNvSpPr/>
          <p:nvPr/>
        </p:nvSpPr>
        <p:spPr>
          <a:xfrm>
            <a:off x="6768000" y="666000"/>
            <a:ext cx="720080" cy="3348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57</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56232779"/>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a:t>7</a:t>
            </a:r>
            <a:r>
              <a:rPr lang="en-GB" sz="4000" dirty="0" smtClean="0"/>
              <a:t> – Exam Questions – January 2014</a:t>
            </a:r>
            <a:endParaRPr lang="en-GB" sz="3600" dirty="0"/>
          </a:p>
        </p:txBody>
      </p:sp>
      <p:sp>
        <p:nvSpPr>
          <p:cNvPr id="7" name="Rectangle 6"/>
          <p:cNvSpPr/>
          <p:nvPr/>
        </p:nvSpPr>
        <p:spPr>
          <a:xfrm>
            <a:off x="305525" y="1124744"/>
            <a:ext cx="8586955" cy="5555367"/>
          </a:xfrm>
          <a:prstGeom prst="rect">
            <a:avLst/>
          </a:prstGeom>
        </p:spPr>
        <p:txBody>
          <a:bodyPr wrap="square">
            <a:spAutoFit/>
          </a:bodyPr>
          <a:lstStyle/>
          <a:p>
            <a:pPr marL="457200" indent="-457200">
              <a:spcAft>
                <a:spcPts val="300"/>
              </a:spcAft>
              <a:buClr>
                <a:srgbClr val="F79646">
                  <a:lumMod val="50000"/>
                </a:srgbClr>
              </a:buClr>
              <a:buFont typeface="+mj-lt"/>
              <a:buAutoNum type="arabicPeriod" startAt="2"/>
              <a:tabLst>
                <a:tab pos="6259116" algn="r"/>
              </a:tabLst>
            </a:pPr>
            <a:r>
              <a:rPr lang="en-US" sz="2000" dirty="0">
                <a:solidFill>
                  <a:srgbClr val="FF0000"/>
                </a:solidFill>
              </a:rPr>
              <a:t>(a) Zurich Insurance operate a TQM system called </a:t>
            </a:r>
            <a:r>
              <a:rPr lang="en-US" sz="2000" dirty="0" err="1">
                <a:solidFill>
                  <a:srgbClr val="FF0000"/>
                </a:solidFill>
              </a:rPr>
              <a:t>iQUALITY</a:t>
            </a:r>
            <a:r>
              <a:rPr lang="en-US" sz="2000" dirty="0">
                <a:solidFill>
                  <a:srgbClr val="FF0000"/>
                </a:solidFill>
              </a:rPr>
              <a:t> that focuses on </a:t>
            </a:r>
            <a:r>
              <a:rPr lang="en-US" sz="2000" dirty="0" smtClean="0">
                <a:solidFill>
                  <a:srgbClr val="FF0000"/>
                </a:solidFill>
              </a:rPr>
              <a:t>high customer </a:t>
            </a:r>
            <a:r>
              <a:rPr lang="en-US" sz="2000" dirty="0">
                <a:solidFill>
                  <a:srgbClr val="FF0000"/>
                </a:solidFill>
              </a:rPr>
              <a:t>service throughout all of its insurance </a:t>
            </a:r>
            <a:r>
              <a:rPr lang="en-US" sz="2000" dirty="0" smtClean="0">
                <a:solidFill>
                  <a:srgbClr val="FF0000"/>
                </a:solidFill>
              </a:rPr>
              <a:t>operations.</a:t>
            </a:r>
            <a:br>
              <a:rPr lang="en-US" sz="2000" dirty="0" smtClean="0">
                <a:solidFill>
                  <a:srgbClr val="FF0000"/>
                </a:solidFill>
              </a:rPr>
            </a:br>
            <a:r>
              <a:rPr lang="en-US" sz="2000" dirty="0" smtClean="0">
                <a:solidFill>
                  <a:srgbClr val="FF0000"/>
                </a:solidFill>
              </a:rPr>
              <a:t>The </a:t>
            </a:r>
            <a:r>
              <a:rPr lang="en-US" sz="2000" dirty="0">
                <a:solidFill>
                  <a:srgbClr val="FF0000"/>
                </a:solidFill>
              </a:rPr>
              <a:t>use of TQM at Zurich Insurance is most likely to lead to an increase in</a:t>
            </a:r>
            <a:r>
              <a:rPr lang="en-US" sz="2000" dirty="0">
                <a:solidFill>
                  <a:srgbClr val="FF0000"/>
                </a:solidFill>
                <a:latin typeface="Arial" charset="0"/>
              </a:rPr>
              <a:t>	(1)</a:t>
            </a:r>
          </a:p>
          <a:p>
            <a:pPr marL="804863" indent="-342900">
              <a:spcAft>
                <a:spcPts val="300"/>
              </a:spcAft>
              <a:buClr>
                <a:srgbClr val="F79646">
                  <a:lumMod val="50000"/>
                </a:srgbClr>
              </a:buClr>
              <a:buFont typeface="+mj-lt"/>
              <a:buAutoNum type="alphaUcPeriod"/>
              <a:tabLst>
                <a:tab pos="6259116" algn="r"/>
              </a:tabLst>
            </a:pPr>
            <a:r>
              <a:rPr lang="en-US" sz="2000" dirty="0" smtClean="0">
                <a:solidFill>
                  <a:srgbClr val="FF0000"/>
                </a:solidFill>
              </a:rPr>
              <a:t>labour </a:t>
            </a:r>
            <a:r>
              <a:rPr lang="en-US" sz="2000" dirty="0">
                <a:solidFill>
                  <a:srgbClr val="FF0000"/>
                </a:solidFill>
              </a:rPr>
              <a:t>turnover</a:t>
            </a:r>
          </a:p>
          <a:p>
            <a:pPr marL="804863" indent="-342900">
              <a:spcAft>
                <a:spcPts val="300"/>
              </a:spcAft>
              <a:buClr>
                <a:srgbClr val="F79646">
                  <a:lumMod val="50000"/>
                </a:srgbClr>
              </a:buClr>
              <a:buFont typeface="+mj-lt"/>
              <a:buAutoNum type="alphaUcPeriod"/>
              <a:tabLst>
                <a:tab pos="6259116" algn="r"/>
              </a:tabLst>
            </a:pPr>
            <a:r>
              <a:rPr lang="en-US" sz="2000" dirty="0" smtClean="0">
                <a:solidFill>
                  <a:srgbClr val="FF0000"/>
                </a:solidFill>
              </a:rPr>
              <a:t>lead </a:t>
            </a:r>
            <a:r>
              <a:rPr lang="en-US" sz="2000" dirty="0">
                <a:solidFill>
                  <a:srgbClr val="FF0000"/>
                </a:solidFill>
              </a:rPr>
              <a:t>times</a:t>
            </a:r>
          </a:p>
          <a:p>
            <a:pPr marL="804863" indent="-342900">
              <a:spcAft>
                <a:spcPts val="300"/>
              </a:spcAft>
              <a:buClr>
                <a:srgbClr val="F79646">
                  <a:lumMod val="50000"/>
                </a:srgbClr>
              </a:buClr>
              <a:buFont typeface="+mj-lt"/>
              <a:buAutoNum type="alphaUcPeriod"/>
              <a:tabLst>
                <a:tab pos="6259116" algn="r"/>
              </a:tabLst>
            </a:pPr>
            <a:r>
              <a:rPr lang="en-US" sz="2000" dirty="0" smtClean="0">
                <a:solidFill>
                  <a:srgbClr val="FF0000"/>
                </a:solidFill>
              </a:rPr>
              <a:t>wastage </a:t>
            </a:r>
            <a:r>
              <a:rPr lang="en-US" sz="2000" dirty="0">
                <a:solidFill>
                  <a:srgbClr val="FF0000"/>
                </a:solidFill>
              </a:rPr>
              <a:t>levels</a:t>
            </a:r>
          </a:p>
          <a:p>
            <a:pPr marL="804863" indent="-342900">
              <a:spcAft>
                <a:spcPts val="300"/>
              </a:spcAft>
              <a:buClr>
                <a:srgbClr val="F79646">
                  <a:lumMod val="50000"/>
                </a:srgbClr>
              </a:buClr>
              <a:buFont typeface="+mj-lt"/>
              <a:buAutoNum type="alphaUcPeriod"/>
              <a:tabLst>
                <a:tab pos="6259116" algn="r"/>
              </a:tabLst>
            </a:pPr>
            <a:r>
              <a:rPr lang="en-US" sz="2000" dirty="0" smtClean="0">
                <a:solidFill>
                  <a:srgbClr val="FF0000"/>
                </a:solidFill>
              </a:rPr>
              <a:t>repeat purchases</a:t>
            </a:r>
          </a:p>
          <a:p>
            <a:pPr>
              <a:spcAft>
                <a:spcPts val="300"/>
              </a:spcAft>
              <a:buClr>
                <a:srgbClr val="F79646">
                  <a:lumMod val="50000"/>
                </a:srgbClr>
              </a:buClr>
              <a:tabLst>
                <a:tab pos="6259116" algn="r"/>
              </a:tabLst>
            </a:pPr>
            <a:r>
              <a:rPr lang="en-US" sz="2000" dirty="0">
                <a:solidFill>
                  <a:srgbClr val="FF0000"/>
                </a:solidFill>
              </a:rPr>
              <a:t>(b) Explain why this answer is correct.</a:t>
            </a:r>
            <a:r>
              <a:rPr lang="en-US" sz="2000" dirty="0">
                <a:solidFill>
                  <a:srgbClr val="FF0000"/>
                </a:solidFill>
                <a:latin typeface="Arial" charset="0"/>
              </a:rPr>
              <a:t>	(3)</a:t>
            </a:r>
          </a:p>
          <a:p>
            <a:pPr fontAlgn="base">
              <a:spcBef>
                <a:spcPct val="0"/>
              </a:spcBef>
              <a:spcAft>
                <a:spcPts val="300"/>
              </a:spcAft>
              <a:buClr>
                <a:srgbClr val="F79646">
                  <a:lumMod val="50000"/>
                </a:srgbClr>
              </a:buClr>
              <a:tabLst>
                <a:tab pos="6259116" algn="r"/>
              </a:tabLst>
            </a:pPr>
            <a:r>
              <a:rPr lang="en-US" sz="2000" dirty="0" smtClean="0">
                <a:solidFill>
                  <a:srgbClr val="FF0000"/>
                </a:solidFill>
                <a:latin typeface="Arial"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sz="2000" b="1" dirty="0" smtClean="0">
                <a:solidFill>
                  <a:srgbClr val="FF0000"/>
                </a:solidFill>
                <a:latin typeface="Arial" charset="0"/>
              </a:rPr>
              <a:t>(</a:t>
            </a:r>
            <a:r>
              <a:rPr lang="en-US" sz="2000" b="1" dirty="0">
                <a:solidFill>
                  <a:srgbClr val="FF0000"/>
                </a:solidFill>
                <a:latin typeface="Arial" charset="0"/>
              </a:rPr>
              <a:t>Total for Question 4 = 4 marks)</a:t>
            </a:r>
            <a:endParaRPr lang="en-US" sz="2000" dirty="0">
              <a:solidFill>
                <a:srgbClr val="FF0000"/>
              </a:solidFill>
              <a:latin typeface="Arial" charset="0"/>
            </a:endParaRPr>
          </a:p>
        </p:txBody>
      </p:sp>
      <p:sp>
        <p:nvSpPr>
          <p:cNvPr id="2" name="TextBox 1">
            <a:hlinkClick r:id="rId3" action="ppaction://hlinkfile"/>
          </p:cNvPr>
          <p:cNvSpPr txBox="1"/>
          <p:nvPr/>
        </p:nvSpPr>
        <p:spPr>
          <a:xfrm>
            <a:off x="8459444" y="1099858"/>
            <a:ext cx="432048" cy="707886"/>
          </a:xfrm>
          <a:prstGeom prst="rect">
            <a:avLst/>
          </a:prstGeom>
          <a:noFill/>
        </p:spPr>
        <p:txBody>
          <a:bodyPr wrap="square" rtlCol="0">
            <a:spAutoFit/>
          </a:bodyPr>
          <a:lstStyle/>
          <a:p>
            <a:r>
              <a:rPr lang="en-GB" sz="4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724668327"/>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noAutofit/>
          </a:bodyPr>
          <a:lstStyle/>
          <a:p>
            <a:r>
              <a:rPr lang="en-GB" sz="3000" dirty="0"/>
              <a:t>4 – Exam Questions – January </a:t>
            </a:r>
            <a:r>
              <a:rPr lang="en-GB" sz="3000" dirty="0" smtClean="0"/>
              <a:t>2014</a:t>
            </a:r>
            <a:endParaRPr lang="en-GB" sz="2700" dirty="0"/>
          </a:p>
        </p:txBody>
      </p:sp>
      <p:graphicFrame>
        <p:nvGraphicFramePr>
          <p:cNvPr id="4" name="Table 3"/>
          <p:cNvGraphicFramePr>
            <a:graphicFrameLocks noGrp="1"/>
          </p:cNvGraphicFramePr>
          <p:nvPr>
            <p:extLst>
              <p:ext uri="{D42A27DB-BD31-4B8C-83A1-F6EECF244321}">
                <p14:modId xmlns:p14="http://schemas.microsoft.com/office/powerpoint/2010/main" val="600215872"/>
              </p:ext>
            </p:extLst>
          </p:nvPr>
        </p:nvGraphicFramePr>
        <p:xfrm>
          <a:off x="323528" y="1124744"/>
          <a:ext cx="8496944" cy="5472608"/>
        </p:xfrm>
        <a:graphic>
          <a:graphicData uri="http://schemas.openxmlformats.org/drawingml/2006/table">
            <a:tbl>
              <a:tblPr firstRow="1" bandRow="1">
                <a:tableStyleId>{5C22544A-7EE6-4342-B048-85BDC9FD1C3A}</a:tableStyleId>
              </a:tblPr>
              <a:tblGrid>
                <a:gridCol w="648072"/>
                <a:gridCol w="6984775"/>
                <a:gridCol w="864097"/>
              </a:tblGrid>
              <a:tr h="357124">
                <a:tc>
                  <a:txBody>
                    <a:bodyPr/>
                    <a:lstStyle/>
                    <a:p>
                      <a:r>
                        <a:rPr lang="en-GB" sz="1800" dirty="0" smtClean="0">
                          <a:latin typeface="Arial" panose="020B0604020202020204" pitchFamily="34" charset="0"/>
                          <a:cs typeface="Arial" panose="020B0604020202020204" pitchFamily="34" charset="0"/>
                        </a:rPr>
                        <a:t>2 (a)</a:t>
                      </a:r>
                      <a:endParaRPr lang="en-GB" sz="1800" dirty="0">
                        <a:latin typeface="Arial" panose="020B0604020202020204" pitchFamily="34" charset="0"/>
                        <a:cs typeface="Arial" panose="020B0604020202020204" pitchFamily="34" charset="0"/>
                      </a:endParaRPr>
                    </a:p>
                  </a:txBody>
                  <a:tcPr marL="68580" marR="68580" marT="34290" marB="34290"/>
                </a:tc>
                <a:tc>
                  <a:txBody>
                    <a:bodyPr/>
                    <a:lstStyle/>
                    <a:p>
                      <a:r>
                        <a:rPr kumimoji="0" lang="en-US" sz="1800" b="0" i="0" u="none" strike="noStrike" kern="1200" baseline="0" dirty="0" smtClean="0">
                          <a:solidFill>
                            <a:schemeClr val="lt1"/>
                          </a:solidFill>
                          <a:latin typeface="Arial" panose="020B0604020202020204" pitchFamily="34" charset="0"/>
                          <a:ea typeface="+mn-ea"/>
                          <a:cs typeface="Arial" panose="020B0604020202020204" pitchFamily="34" charset="0"/>
                        </a:rPr>
                        <a:t>Answer: D (repeat purchases)</a:t>
                      </a:r>
                    </a:p>
                  </a:txBody>
                  <a:tcPr marL="68580" marR="68580" marT="34290" marB="34290"/>
                </a:tc>
                <a:tc>
                  <a:txBody>
                    <a:bodyPr/>
                    <a:lstStyle/>
                    <a:p>
                      <a:pPr algn="ctr"/>
                      <a:r>
                        <a:rPr lang="en-GB" sz="1600" b="0" dirty="0" smtClean="0">
                          <a:latin typeface="Arial" panose="020B0604020202020204" pitchFamily="34" charset="0"/>
                          <a:cs typeface="Arial" panose="020B0604020202020204" pitchFamily="34" charset="0"/>
                        </a:rPr>
                        <a:t>1 mark</a:t>
                      </a:r>
                      <a:endParaRPr lang="en-GB" sz="1600" b="0" dirty="0">
                        <a:latin typeface="Arial" panose="020B0604020202020204" pitchFamily="34" charset="0"/>
                        <a:cs typeface="Arial" panose="020B0604020202020204" pitchFamily="34" charset="0"/>
                      </a:endParaRPr>
                    </a:p>
                  </a:txBody>
                  <a:tcPr marL="68580" marR="68580" marT="34290" marB="34290"/>
                </a:tc>
              </a:tr>
              <a:tr h="5115484">
                <a:tc>
                  <a:txBody>
                    <a:bodyPr/>
                    <a:lstStyle/>
                    <a:p>
                      <a:r>
                        <a:rPr lang="en-GB" sz="1800" dirty="0" smtClean="0">
                          <a:latin typeface="Arial" panose="020B0604020202020204" pitchFamily="34" charset="0"/>
                          <a:cs typeface="Arial" panose="020B0604020202020204" pitchFamily="34" charset="0"/>
                        </a:rPr>
                        <a:t>2 (b)</a:t>
                      </a:r>
                      <a:endParaRPr lang="en-GB" sz="1800" dirty="0">
                        <a:latin typeface="Arial" panose="020B0604020202020204" pitchFamily="34" charset="0"/>
                        <a:cs typeface="Arial" panose="020B0604020202020204" pitchFamily="34" charset="0"/>
                      </a:endParaRPr>
                    </a:p>
                  </a:txBody>
                  <a:tcPr marL="68580" marR="68580" marT="34290" marB="34290"/>
                </a:tc>
                <a:tc>
                  <a:txBody>
                    <a:bodyPr/>
                    <a:lstStyle/>
                    <a:p>
                      <a:pPr>
                        <a:spcAft>
                          <a:spcPts val="600"/>
                        </a:spcAft>
                      </a:pPr>
                      <a:r>
                        <a:rPr lang="en-US" sz="1500" b="1" i="0" u="none" strike="noStrike" baseline="0" dirty="0" smtClean="0">
                          <a:solidFill>
                            <a:srgbClr val="000000"/>
                          </a:solidFill>
                          <a:latin typeface="Arial" panose="020B0604020202020204" pitchFamily="34" charset="0"/>
                          <a:cs typeface="Arial" panose="020B0604020202020204" pitchFamily="34" charset="0"/>
                        </a:rPr>
                        <a:t>Explain why this answer is correct: </a:t>
                      </a:r>
                      <a:endParaRPr lang="en-US" sz="1500" b="0" i="0" u="none" strike="noStrike" baseline="0" dirty="0" smtClean="0">
                        <a:solidFill>
                          <a:srgbClr val="000000"/>
                        </a:solidFill>
                        <a:latin typeface="Arial" panose="020B0604020202020204" pitchFamily="34" charset="0"/>
                        <a:cs typeface="Arial" panose="020B0604020202020204" pitchFamily="34" charset="0"/>
                      </a:endParaRPr>
                    </a:p>
                    <a:p>
                      <a:pPr marL="285750" indent="-285750">
                        <a:spcAft>
                          <a:spcPts val="600"/>
                        </a:spcAft>
                        <a:buFont typeface="Arial" panose="020B0604020202020204" pitchFamily="34" charset="0"/>
                        <a:buChar char="•"/>
                      </a:pPr>
                      <a:r>
                        <a:rPr lang="en-US" sz="1500" b="0" i="0" u="none" strike="noStrike" baseline="0" dirty="0" smtClean="0">
                          <a:solidFill>
                            <a:srgbClr val="000000"/>
                          </a:solidFill>
                          <a:latin typeface="Arial" panose="020B0604020202020204" pitchFamily="34" charset="0"/>
                          <a:cs typeface="Arial" panose="020B0604020202020204" pitchFamily="34" charset="0"/>
                        </a:rPr>
                        <a:t>TQM is when all employees are involved in quality control and take responsibility for the work (1 mark) </a:t>
                      </a:r>
                    </a:p>
                    <a:p>
                      <a:pPr marL="285750" indent="-285750">
                        <a:spcAft>
                          <a:spcPts val="600"/>
                        </a:spcAft>
                        <a:buFont typeface="Arial" panose="020B0604020202020204" pitchFamily="34" charset="0"/>
                        <a:buChar char="•"/>
                      </a:pPr>
                      <a:r>
                        <a:rPr lang="en-US" sz="1500" b="0" i="0" u="none" strike="noStrike" baseline="0" dirty="0" smtClean="0">
                          <a:solidFill>
                            <a:srgbClr val="000000"/>
                          </a:solidFill>
                          <a:latin typeface="Arial" panose="020B0604020202020204" pitchFamily="34" charset="0"/>
                          <a:cs typeface="Arial" panose="020B0604020202020204" pitchFamily="34" charset="0"/>
                        </a:rPr>
                        <a:t>TQM at Zurich Insurance will encourage their employees to ensure the highest customer service through its </a:t>
                      </a:r>
                      <a:r>
                        <a:rPr lang="en-US" sz="1500" b="0" i="0" u="none" strike="noStrike" baseline="0" dirty="0" err="1" smtClean="0">
                          <a:solidFill>
                            <a:srgbClr val="000000"/>
                          </a:solidFill>
                          <a:latin typeface="Arial" panose="020B0604020202020204" pitchFamily="34" charset="0"/>
                          <a:cs typeface="Arial" panose="020B0604020202020204" pitchFamily="34" charset="0"/>
                        </a:rPr>
                        <a:t>iQUALITY</a:t>
                      </a:r>
                      <a:r>
                        <a:rPr lang="en-US" sz="1500" b="0" i="0" u="none" strike="noStrike" baseline="0" dirty="0" smtClean="0">
                          <a:solidFill>
                            <a:srgbClr val="000000"/>
                          </a:solidFill>
                          <a:latin typeface="Arial" panose="020B0604020202020204" pitchFamily="34" charset="0"/>
                          <a:cs typeface="Arial" panose="020B0604020202020204" pitchFamily="34" charset="0"/>
                        </a:rPr>
                        <a:t> system (1 mark) </a:t>
                      </a:r>
                    </a:p>
                    <a:p>
                      <a:pPr marL="285750" indent="-285750">
                        <a:spcAft>
                          <a:spcPts val="600"/>
                        </a:spcAft>
                        <a:buFont typeface="Arial" panose="020B0604020202020204" pitchFamily="34" charset="0"/>
                        <a:buChar char="•"/>
                      </a:pPr>
                      <a:r>
                        <a:rPr lang="en-US" sz="1500" b="0" i="0" u="none" strike="noStrike" baseline="0" dirty="0" smtClean="0">
                          <a:solidFill>
                            <a:srgbClr val="000000"/>
                          </a:solidFill>
                          <a:latin typeface="Arial" panose="020B0604020202020204" pitchFamily="34" charset="0"/>
                          <a:cs typeface="Arial" panose="020B0604020202020204" pitchFamily="34" charset="0"/>
                        </a:rPr>
                        <a:t>This is likely to lead to satisfied customers who will continue to use Zurich Insurance because of the high quality of customer service (1 mark) </a:t>
                      </a:r>
                    </a:p>
                    <a:p>
                      <a:pPr>
                        <a:spcAft>
                          <a:spcPts val="600"/>
                        </a:spcAft>
                      </a:pPr>
                      <a:r>
                        <a:rPr lang="en-US" sz="1500" b="1" i="0" u="none" strike="noStrike" baseline="0" dirty="0" smtClean="0">
                          <a:solidFill>
                            <a:srgbClr val="000000"/>
                          </a:solidFill>
                          <a:latin typeface="Arial" panose="020B0604020202020204" pitchFamily="34" charset="0"/>
                          <a:cs typeface="Arial" panose="020B0604020202020204" pitchFamily="34" charset="0"/>
                        </a:rPr>
                        <a:t>Alternatively, up to two of the marks above can be achieved by explaining (not defining) distracters, e.g. </a:t>
                      </a:r>
                      <a:endParaRPr lang="en-US" sz="1500" b="0" i="0" u="none" strike="noStrike" baseline="0" dirty="0" smtClean="0">
                        <a:solidFill>
                          <a:srgbClr val="000000"/>
                        </a:solidFill>
                        <a:latin typeface="Arial" panose="020B0604020202020204" pitchFamily="34" charset="0"/>
                        <a:cs typeface="Arial" panose="020B0604020202020204" pitchFamily="34" charset="0"/>
                      </a:endParaRPr>
                    </a:p>
                    <a:p>
                      <a:pPr marL="285750" indent="-285750">
                        <a:spcAft>
                          <a:spcPts val="600"/>
                        </a:spcAft>
                        <a:buFont typeface="Arial" panose="020B0604020202020204" pitchFamily="34" charset="0"/>
                        <a:buChar char="•"/>
                      </a:pPr>
                      <a:r>
                        <a:rPr lang="en-US" sz="1500" b="0" i="0" u="none" strike="noStrike" baseline="0" dirty="0" smtClean="0">
                          <a:solidFill>
                            <a:srgbClr val="000000"/>
                          </a:solidFill>
                          <a:latin typeface="Arial" panose="020B0604020202020204" pitchFamily="34" charset="0"/>
                          <a:cs typeface="Arial" panose="020B0604020202020204" pitchFamily="34" charset="0"/>
                        </a:rPr>
                        <a:t>A is wrong because labour turnover is likely to fall as employees are more motivated by the use of TQM as they are taking responsibility for the work (1 mark) </a:t>
                      </a:r>
                    </a:p>
                    <a:p>
                      <a:pPr marL="285750" indent="-285750">
                        <a:spcAft>
                          <a:spcPts val="600"/>
                        </a:spcAft>
                        <a:buFont typeface="Arial" panose="020B0604020202020204" pitchFamily="34" charset="0"/>
                        <a:buChar char="•"/>
                      </a:pPr>
                      <a:r>
                        <a:rPr lang="en-US" sz="1500" b="0" i="0" u="none" strike="noStrike" baseline="0" dirty="0" smtClean="0">
                          <a:solidFill>
                            <a:srgbClr val="000000"/>
                          </a:solidFill>
                          <a:latin typeface="Arial" panose="020B0604020202020204" pitchFamily="34" charset="0"/>
                          <a:cs typeface="Arial" panose="020B0604020202020204" pitchFamily="34" charset="0"/>
                        </a:rPr>
                        <a:t>B is wrong because there should be shorter processing of claims due to increased efficiency from use of TQM (1 mark) </a:t>
                      </a:r>
                    </a:p>
                    <a:p>
                      <a:pPr marL="285750" indent="-285750">
                        <a:spcAft>
                          <a:spcPts val="600"/>
                        </a:spcAft>
                        <a:buFont typeface="Arial" panose="020B0604020202020204" pitchFamily="34" charset="0"/>
                        <a:buChar char="•"/>
                      </a:pPr>
                      <a:r>
                        <a:rPr lang="en-US" sz="1500" b="0" i="0" u="none" strike="noStrike" baseline="0" dirty="0" smtClean="0">
                          <a:solidFill>
                            <a:srgbClr val="000000"/>
                          </a:solidFill>
                          <a:latin typeface="Arial" panose="020B0604020202020204" pitchFamily="34" charset="0"/>
                          <a:cs typeface="Arial" panose="020B0604020202020204" pitchFamily="34" charset="0"/>
                        </a:rPr>
                        <a:t>C is wrong because wastage levels are likely to decrease as there is a right first time culture with TQM, so employees will make less mistakes (1 mark) </a:t>
                      </a:r>
                    </a:p>
                    <a:p>
                      <a:pPr>
                        <a:spcAft>
                          <a:spcPts val="600"/>
                        </a:spcAft>
                      </a:pPr>
                      <a:r>
                        <a:rPr lang="en-US" sz="1500" b="0" i="0" u="none" strike="noStrike" baseline="0" dirty="0" smtClean="0">
                          <a:solidFill>
                            <a:srgbClr val="000000"/>
                          </a:solidFill>
                          <a:latin typeface="Arial" panose="020B0604020202020204" pitchFamily="34" charset="0"/>
                          <a:cs typeface="Arial" panose="020B0604020202020204" pitchFamily="34" charset="0"/>
                        </a:rPr>
                        <a:t>Any acceptable answer which shows selective knowledge/understanding/application and/or development </a:t>
                      </a:r>
                    </a:p>
                    <a:p>
                      <a:pPr>
                        <a:spcAft>
                          <a:spcPts val="600"/>
                        </a:spcAft>
                      </a:pPr>
                      <a:r>
                        <a:rPr lang="en-US" sz="1500" b="1" i="0" u="none" strike="noStrike" baseline="0" dirty="0" smtClean="0">
                          <a:solidFill>
                            <a:srgbClr val="000000"/>
                          </a:solidFill>
                          <a:latin typeface="Arial" panose="020B0604020202020204" pitchFamily="34" charset="0"/>
                          <a:cs typeface="Arial" panose="020B0604020202020204" pitchFamily="34" charset="0"/>
                        </a:rPr>
                        <a:t>NB up to 2 marks out of 3 may be gained for part (b) if part (a) is incorrect</a:t>
                      </a:r>
                      <a:endParaRPr lang="en-US" sz="1500" b="0" i="0" u="none" strike="noStrike" baseline="0" dirty="0" smtClean="0">
                        <a:solidFill>
                          <a:srgbClr val="000000"/>
                        </a:solidFill>
                        <a:latin typeface="Arial" panose="020B0604020202020204" pitchFamily="34" charset="0"/>
                        <a:cs typeface="Arial" panose="020B0604020202020204" pitchFamily="34" charset="0"/>
                      </a:endParaRPr>
                    </a:p>
                  </a:txBody>
                  <a:tcPr marL="68580" marR="68580" marT="34290" marB="34290"/>
                </a:tc>
                <a:tc>
                  <a:txBody>
                    <a:bodyPr/>
                    <a:lstStyle/>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r>
                        <a:rPr lang="en-GB" sz="1800" dirty="0" smtClean="0">
                          <a:latin typeface="Arial" panose="020B0604020202020204" pitchFamily="34" charset="0"/>
                          <a:cs typeface="Arial" panose="020B0604020202020204" pitchFamily="34" charset="0"/>
                        </a:rPr>
                        <a:t>1-3 marks</a:t>
                      </a:r>
                    </a:p>
                    <a:p>
                      <a:pPr algn="ctr"/>
                      <a:endParaRPr lang="en-GB" sz="1800" dirty="0" smtClean="0">
                        <a:latin typeface="Arial" panose="020B0604020202020204" pitchFamily="34" charset="0"/>
                        <a:cs typeface="Arial" panose="020B0604020202020204" pitchFamily="34" charset="0"/>
                      </a:endParaRPr>
                    </a:p>
                    <a:p>
                      <a:pPr algn="ctr"/>
                      <a:endParaRPr lang="en-IE"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r>
                        <a:rPr lang="en-GB" sz="1800" dirty="0" smtClean="0">
                          <a:latin typeface="Arial" panose="020B0604020202020204" pitchFamily="34" charset="0"/>
                          <a:cs typeface="Arial" panose="020B0604020202020204" pitchFamily="34" charset="0"/>
                        </a:rPr>
                        <a:t>Total 4</a:t>
                      </a:r>
                      <a:r>
                        <a:rPr lang="en-GB" sz="1800" baseline="0" dirty="0" smtClean="0">
                          <a:latin typeface="Arial" panose="020B0604020202020204" pitchFamily="34" charset="0"/>
                          <a:cs typeface="Arial" panose="020B0604020202020204" pitchFamily="34" charset="0"/>
                        </a:rPr>
                        <a:t> marks</a:t>
                      </a:r>
                      <a:endParaRPr lang="en-GB" sz="1800" dirty="0" smtClean="0">
                        <a:latin typeface="Arial" panose="020B0604020202020204" pitchFamily="34" charset="0"/>
                        <a:cs typeface="Arial" panose="020B0604020202020204" pitchFamily="34" charset="0"/>
                      </a:endParaRPr>
                    </a:p>
                  </a:txBody>
                  <a:tcPr marL="68580" marR="68580" marT="34290" marB="34290"/>
                </a:tc>
              </a:tr>
            </a:tbl>
          </a:graphicData>
        </a:graphic>
      </p:graphicFrame>
      <p:sp>
        <p:nvSpPr>
          <p:cNvPr id="5" name="TextBox 4">
            <a:hlinkClick r:id="rId3" action="ppaction://hlinkfile"/>
          </p:cNvPr>
          <p:cNvSpPr txBox="1"/>
          <p:nvPr/>
        </p:nvSpPr>
        <p:spPr>
          <a:xfrm>
            <a:off x="8172400" y="1556792"/>
            <a:ext cx="432048" cy="707886"/>
          </a:xfrm>
          <a:prstGeom prst="rect">
            <a:avLst/>
          </a:prstGeom>
          <a:noFill/>
        </p:spPr>
        <p:txBody>
          <a:bodyPr wrap="square" rtlCol="0">
            <a:spAutoFit/>
          </a:bodyPr>
          <a:lstStyle/>
          <a:p>
            <a:r>
              <a:rPr lang="en-GB" sz="4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759430266"/>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188600"/>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1850" b="1" dirty="0">
                <a:solidFill>
                  <a:srgbClr val="1F497D"/>
                </a:solidFill>
                <a:latin typeface="Arial" charset="0"/>
              </a:rPr>
              <a:t>Evidence A Cola-Cola India turns 20</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850" dirty="0">
                <a:solidFill>
                  <a:srgbClr val="1F497D"/>
                </a:solidFill>
                <a:latin typeface="Arial" charset="0"/>
              </a:rPr>
              <a:t>The Coca-Cola drink was launched in Agra, India in 1993. Since then Coca-Cola India has grown rapidly, owning two of the country’s largest soft drinks brands – </a:t>
            </a:r>
            <a:r>
              <a:rPr lang="en-US" sz="1850" dirty="0" err="1">
                <a:solidFill>
                  <a:srgbClr val="1F497D"/>
                </a:solidFill>
                <a:latin typeface="Arial" charset="0"/>
              </a:rPr>
              <a:t>Thums</a:t>
            </a:r>
            <a:r>
              <a:rPr lang="en-US" sz="1850" dirty="0">
                <a:solidFill>
                  <a:srgbClr val="1F497D"/>
                </a:solidFill>
                <a:latin typeface="Arial" charset="0"/>
              </a:rPr>
              <a:t> Up and Sprite. Operations include over 7,000 Indian</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850" dirty="0">
                <a:solidFill>
                  <a:srgbClr val="1F497D"/>
                </a:solidFill>
                <a:latin typeface="Arial" charset="0"/>
              </a:rPr>
              <a:t>distributors and more than 2.2 million retailers.</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850" dirty="0">
                <a:solidFill>
                  <a:srgbClr val="1F497D"/>
                </a:solidFill>
                <a:latin typeface="Arial" charset="0"/>
              </a:rPr>
              <a:t>Coca-Cola India has invested more than $2bn in its </a:t>
            </a:r>
            <a:br>
              <a:rPr lang="en-US" sz="1850" dirty="0">
                <a:solidFill>
                  <a:srgbClr val="1F497D"/>
                </a:solidFill>
                <a:latin typeface="Arial" charset="0"/>
              </a:rPr>
            </a:br>
            <a:r>
              <a:rPr lang="en-US" sz="1850" dirty="0">
                <a:solidFill>
                  <a:srgbClr val="1F497D"/>
                </a:solidFill>
                <a:latin typeface="Arial" charset="0"/>
              </a:rPr>
              <a:t>Indian operations and provides direct employment to </a:t>
            </a:r>
            <a:br>
              <a:rPr lang="en-US" sz="1850" dirty="0">
                <a:solidFill>
                  <a:srgbClr val="1F497D"/>
                </a:solidFill>
                <a:latin typeface="Arial" charset="0"/>
              </a:rPr>
            </a:br>
            <a:r>
              <a:rPr lang="en-US" sz="1850" dirty="0">
                <a:solidFill>
                  <a:srgbClr val="1F497D"/>
                </a:solidFill>
                <a:latin typeface="Arial" charset="0"/>
              </a:rPr>
              <a:t>more than 25,000 people and indirect employment to </a:t>
            </a:r>
            <a:br>
              <a:rPr lang="en-US" sz="1850" dirty="0">
                <a:solidFill>
                  <a:srgbClr val="1F497D"/>
                </a:solidFill>
                <a:latin typeface="Arial" charset="0"/>
              </a:rPr>
            </a:br>
            <a:r>
              <a:rPr lang="en-US" sz="1850" dirty="0">
                <a:solidFill>
                  <a:srgbClr val="1F497D"/>
                </a:solidFill>
                <a:latin typeface="Arial" charset="0"/>
              </a:rPr>
              <a:t>more than 1,500,000 people through its vast supply and distribution system.</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850" dirty="0">
                <a:solidFill>
                  <a:srgbClr val="1F497D"/>
                </a:solidFill>
                <a:latin typeface="Arial" charset="0"/>
              </a:rPr>
              <a:t>Coca-Cola India is the country’s leading beverage company with an unmatched portfolio of beverages. These include Coca-Cola, Fanta Orange, </a:t>
            </a:r>
            <a:r>
              <a:rPr lang="en-US" sz="1850" dirty="0" err="1">
                <a:solidFill>
                  <a:srgbClr val="1F497D"/>
                </a:solidFill>
                <a:latin typeface="Arial" charset="0"/>
              </a:rPr>
              <a:t>Limca</a:t>
            </a:r>
            <a:r>
              <a:rPr lang="en-US" sz="1850" dirty="0">
                <a:solidFill>
                  <a:srgbClr val="1F497D"/>
                </a:solidFill>
                <a:latin typeface="Arial" charset="0"/>
              </a:rPr>
              <a:t>, Sprite, </a:t>
            </a:r>
            <a:r>
              <a:rPr lang="en-US" sz="1850" dirty="0" err="1">
                <a:solidFill>
                  <a:srgbClr val="1F497D"/>
                </a:solidFill>
                <a:latin typeface="Arial" charset="0"/>
              </a:rPr>
              <a:t>Thums</a:t>
            </a:r>
            <a:r>
              <a:rPr lang="en-US" sz="1850" dirty="0">
                <a:solidFill>
                  <a:srgbClr val="1F497D"/>
                </a:solidFill>
                <a:latin typeface="Arial" charset="0"/>
              </a:rPr>
              <a:t> Up, Burn, Kinley, </a:t>
            </a:r>
            <a:r>
              <a:rPr lang="en-US" sz="1850" dirty="0" err="1">
                <a:solidFill>
                  <a:srgbClr val="1F497D"/>
                </a:solidFill>
                <a:latin typeface="Arial" charset="0"/>
              </a:rPr>
              <a:t>Maaza</a:t>
            </a:r>
            <a:r>
              <a:rPr lang="en-US" sz="1850" dirty="0">
                <a:solidFill>
                  <a:srgbClr val="1F497D"/>
                </a:solidFill>
                <a:latin typeface="Arial" charset="0"/>
              </a:rPr>
              <a:t>, Minute Maid Pulpy Orange, Minute Maid </a:t>
            </a:r>
            <a:r>
              <a:rPr lang="en-US" sz="1850" dirty="0" err="1">
                <a:solidFill>
                  <a:srgbClr val="1F497D"/>
                </a:solidFill>
                <a:latin typeface="Arial" charset="0"/>
              </a:rPr>
              <a:t>Nimbu</a:t>
            </a:r>
            <a:r>
              <a:rPr lang="en-US" sz="1850" dirty="0">
                <a:solidFill>
                  <a:srgbClr val="1F497D"/>
                </a:solidFill>
                <a:latin typeface="Arial" charset="0"/>
              </a:rPr>
              <a:t> Fresh and the Georgia Gold range of teas and coffees and </a:t>
            </a:r>
            <a:r>
              <a:rPr lang="en-US" sz="1850" dirty="0" err="1">
                <a:solidFill>
                  <a:srgbClr val="1F497D"/>
                </a:solidFill>
                <a:latin typeface="Arial" charset="0"/>
              </a:rPr>
              <a:t>Vitingo</a:t>
            </a:r>
            <a:r>
              <a:rPr lang="en-US" sz="1850" dirty="0">
                <a:solidFill>
                  <a:srgbClr val="1F497D"/>
                </a:solidFill>
                <a:latin typeface="Arial" charset="0"/>
              </a:rPr>
              <a:t>.</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850" dirty="0">
                <a:solidFill>
                  <a:srgbClr val="1F497D"/>
                </a:solidFill>
                <a:latin typeface="Arial" charset="0"/>
              </a:rPr>
              <a:t>Coca-Cola India is one of the largest domestic buyers of agricultural products such as sugar and mango pulp. The company’s business also positively impacts on industries such as glass, plastics, automobiles and banking.</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8 </a:t>
            </a:r>
            <a:r>
              <a:rPr lang="en-GB" sz="4000" dirty="0"/>
              <a:t>– Exam Questions – January 2015</a:t>
            </a:r>
            <a:endParaRPr lang="en-GB" sz="3600" dirty="0"/>
          </a:p>
        </p:txBody>
      </p:sp>
      <p:pic>
        <p:nvPicPr>
          <p:cNvPr id="37890" name="Picture 2" descr="Image result for coca cola india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40400" y="2348880"/>
            <a:ext cx="2552080" cy="109029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hlinkClick r:id="rId4" action="ppaction://hlinkfile"/>
          </p:cNvPr>
          <p:cNvSpPr txBox="1"/>
          <p:nvPr/>
        </p:nvSpPr>
        <p:spPr>
          <a:xfrm>
            <a:off x="8459444" y="2073042"/>
            <a:ext cx="432048" cy="707886"/>
          </a:xfrm>
          <a:prstGeom prst="rect">
            <a:avLst/>
          </a:prstGeom>
          <a:noFill/>
        </p:spPr>
        <p:txBody>
          <a:bodyPr wrap="square" rtlCol="0">
            <a:spAutoFit/>
          </a:bodyPr>
          <a:lstStyle/>
          <a:p>
            <a:r>
              <a:rPr lang="en-GB" sz="4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174809453"/>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3190617"/>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2200" b="1" dirty="0">
                <a:solidFill>
                  <a:srgbClr val="1F497D"/>
                </a:solidFill>
                <a:latin typeface="Arial" charset="0"/>
              </a:rPr>
              <a:t>Evidence B Coca-Cola India – Responsible Marketing</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200" dirty="0">
                <a:solidFill>
                  <a:srgbClr val="1F497D"/>
                </a:solidFill>
                <a:latin typeface="Arial" charset="0"/>
              </a:rPr>
              <a:t>As part of our marketing, we have a Global Responsible Marketing Policy and we do not market any products directly to children under 12. This means we will not use advertising directly targeted at audiences that have more than 35% of children under 12. Our policy applies to all of our beverages and the media outlets we use. We are proud to be part of the ‘India Pledge’, which is a commitment to change food and beverage advertising to children under the age of 12 years in India.</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8 </a:t>
            </a:r>
            <a:r>
              <a:rPr lang="en-GB" sz="4000" dirty="0"/>
              <a:t>– Exam Questions – January 2015</a:t>
            </a:r>
            <a:endParaRPr lang="en-GB" sz="3600" dirty="0"/>
          </a:p>
        </p:txBody>
      </p:sp>
      <p:pic>
        <p:nvPicPr>
          <p:cNvPr id="37890" name="Picture 2" descr="Image result for coca cola india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65891" y="4869160"/>
            <a:ext cx="3488184" cy="1490218"/>
          </a:xfrm>
          <a:prstGeom prst="rect">
            <a:avLst/>
          </a:prstGeom>
          <a:noFill/>
          <a:extLst>
            <a:ext uri="{909E8E84-426E-40DD-AFC4-6F175D3DCCD1}">
              <a14:hiddenFill xmlns:a14="http://schemas.microsoft.com/office/drawing/2010/main">
                <a:solidFill>
                  <a:srgbClr val="FFFFFF"/>
                </a:solidFill>
              </a14:hiddenFill>
            </a:ext>
          </a:extLst>
        </p:spPr>
      </p:pic>
      <p:pic>
        <p:nvPicPr>
          <p:cNvPr id="39940" name="Picture 4" descr="Image result for coca cola india product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994" t="4025"/>
          <a:stretch/>
        </p:blipFill>
        <p:spPr bwMode="auto">
          <a:xfrm>
            <a:off x="265135" y="4509120"/>
            <a:ext cx="5256441" cy="212298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hlinkClick r:id="rId5" action="ppaction://hlinkfile"/>
          </p:cNvPr>
          <p:cNvSpPr txBox="1"/>
          <p:nvPr/>
        </p:nvSpPr>
        <p:spPr>
          <a:xfrm>
            <a:off x="8459444" y="1136938"/>
            <a:ext cx="432048" cy="707886"/>
          </a:xfrm>
          <a:prstGeom prst="rect">
            <a:avLst/>
          </a:prstGeom>
          <a:noFill/>
        </p:spPr>
        <p:txBody>
          <a:bodyPr wrap="square" rtlCol="0">
            <a:spAutoFit/>
          </a:bodyPr>
          <a:lstStyle/>
          <a:p>
            <a:r>
              <a:rPr lang="en-GB" sz="4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764061761"/>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734903"/>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2000" b="1" dirty="0">
                <a:solidFill>
                  <a:srgbClr val="1F497D"/>
                </a:solidFill>
                <a:latin typeface="Arial" charset="0"/>
              </a:rPr>
              <a:t>Evidence C New High-tech Bottling Plant</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000" dirty="0">
                <a:solidFill>
                  <a:srgbClr val="1F497D"/>
                </a:solidFill>
                <a:latin typeface="Arial" charset="0"/>
              </a:rPr>
              <a:t>To mark its 20 years in India, Coca-Cola India opened a new bottling plant at </a:t>
            </a:r>
            <a:r>
              <a:rPr lang="en-US" sz="2000" dirty="0" err="1">
                <a:solidFill>
                  <a:srgbClr val="1F497D"/>
                </a:solidFill>
                <a:latin typeface="Arial" charset="0"/>
              </a:rPr>
              <a:t>Chatta</a:t>
            </a:r>
            <a:r>
              <a:rPr lang="en-US" sz="2000" dirty="0">
                <a:solidFill>
                  <a:srgbClr val="1F497D"/>
                </a:solidFill>
                <a:latin typeface="Arial" charset="0"/>
              </a:rPr>
              <a:t> in Uttar Pradesh. With an investment of </a:t>
            </a:r>
            <a:r>
              <a:rPr lang="en-US" sz="2000" dirty="0" err="1">
                <a:solidFill>
                  <a:srgbClr val="1F497D"/>
                </a:solidFill>
                <a:latin typeface="Arial" charset="0"/>
              </a:rPr>
              <a:t>Rs</a:t>
            </a:r>
            <a:r>
              <a:rPr lang="en-US" sz="2000" dirty="0">
                <a:solidFill>
                  <a:srgbClr val="1F497D"/>
                </a:solidFill>
                <a:latin typeface="Arial" charset="0"/>
              </a:rPr>
              <a:t> 135 crore ($23m) the new high-tech plant will be Coca-Cola India’s 58th manufacturing plant in the country. The company’s latest technology will ensure no wastage of water and energy. It will produce 1,200 bottles per minute and will be capital intensive, providing employment to 225 people.</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000" dirty="0" err="1">
                <a:solidFill>
                  <a:srgbClr val="1F497D"/>
                </a:solidFill>
                <a:latin typeface="Arial" charset="0"/>
              </a:rPr>
              <a:t>Venkatesh</a:t>
            </a:r>
            <a:r>
              <a:rPr lang="en-US" sz="2000" dirty="0">
                <a:solidFill>
                  <a:srgbClr val="1F497D"/>
                </a:solidFill>
                <a:latin typeface="Arial" charset="0"/>
              </a:rPr>
              <a:t> </a:t>
            </a:r>
            <a:r>
              <a:rPr lang="en-US" sz="2000" dirty="0" err="1">
                <a:solidFill>
                  <a:srgbClr val="1F497D"/>
                </a:solidFill>
                <a:latin typeface="Arial" charset="0"/>
              </a:rPr>
              <a:t>Kini</a:t>
            </a:r>
            <a:r>
              <a:rPr lang="en-US" sz="2000" dirty="0">
                <a:solidFill>
                  <a:srgbClr val="1F497D"/>
                </a:solidFill>
                <a:latin typeface="Arial" charset="0"/>
              </a:rPr>
              <a:t>, Deputy Business Unit </a:t>
            </a:r>
            <a:br>
              <a:rPr lang="en-US" sz="2000" dirty="0">
                <a:solidFill>
                  <a:srgbClr val="1F497D"/>
                </a:solidFill>
                <a:latin typeface="Arial" charset="0"/>
              </a:rPr>
            </a:br>
            <a:r>
              <a:rPr lang="en-US" sz="2000" dirty="0">
                <a:solidFill>
                  <a:srgbClr val="1F497D"/>
                </a:solidFill>
                <a:latin typeface="Arial" charset="0"/>
              </a:rPr>
              <a:t>President, Coca-Cola India, said, “Our </a:t>
            </a:r>
            <a:br>
              <a:rPr lang="en-US" sz="2000" dirty="0">
                <a:solidFill>
                  <a:srgbClr val="1F497D"/>
                </a:solidFill>
                <a:latin typeface="Arial" charset="0"/>
              </a:rPr>
            </a:br>
            <a:r>
              <a:rPr lang="en-US" sz="2000" dirty="0">
                <a:solidFill>
                  <a:srgbClr val="1F497D"/>
                </a:solidFill>
                <a:latin typeface="Arial" charset="0"/>
              </a:rPr>
              <a:t>investments in India are on track as we </a:t>
            </a:r>
            <a:br>
              <a:rPr lang="en-US" sz="2000" dirty="0">
                <a:solidFill>
                  <a:srgbClr val="1F497D"/>
                </a:solidFill>
                <a:latin typeface="Arial" charset="0"/>
              </a:rPr>
            </a:br>
            <a:r>
              <a:rPr lang="en-US" sz="2000" dirty="0">
                <a:solidFill>
                  <a:srgbClr val="1F497D"/>
                </a:solidFill>
                <a:latin typeface="Arial" charset="0"/>
              </a:rPr>
              <a:t>build scale, manufacturing capacity, </a:t>
            </a:r>
            <a:br>
              <a:rPr lang="en-US" sz="2000" dirty="0">
                <a:solidFill>
                  <a:srgbClr val="1F497D"/>
                </a:solidFill>
                <a:latin typeface="Arial" charset="0"/>
              </a:rPr>
            </a:br>
            <a:r>
              <a:rPr lang="en-US" sz="2000" dirty="0">
                <a:solidFill>
                  <a:srgbClr val="1F497D"/>
                </a:solidFill>
                <a:latin typeface="Arial" charset="0"/>
              </a:rPr>
              <a:t>distribution capability and a robust </a:t>
            </a:r>
            <a:br>
              <a:rPr lang="en-US" sz="2000" dirty="0">
                <a:solidFill>
                  <a:srgbClr val="1F497D"/>
                </a:solidFill>
                <a:latin typeface="Arial" charset="0"/>
              </a:rPr>
            </a:br>
            <a:r>
              <a:rPr lang="en-US" sz="2000" dirty="0">
                <a:solidFill>
                  <a:srgbClr val="1F497D"/>
                </a:solidFill>
                <a:latin typeface="Arial" charset="0"/>
              </a:rPr>
              <a:t>product portfolio to realise our business goals in India. By using quality management techniques, we share best practices and technological advancements with our suppliers, vendors and allied industries, which often leads to improvement in the overall standards of quality across industries.”</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8 </a:t>
            </a:r>
            <a:r>
              <a:rPr lang="en-GB" sz="4000" dirty="0"/>
              <a:t>– Exam Questions – January 2015</a:t>
            </a:r>
            <a:endParaRPr lang="en-GB" sz="3600" dirty="0"/>
          </a:p>
        </p:txBody>
      </p:sp>
      <p:pic>
        <p:nvPicPr>
          <p:cNvPr id="40962" name="Picture 2" descr="Image result for Venkatesh Kin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3478137"/>
            <a:ext cx="3384376" cy="160704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hlinkClick r:id="rId4" action="ppaction://hlinkfile"/>
          </p:cNvPr>
          <p:cNvSpPr txBox="1"/>
          <p:nvPr/>
        </p:nvSpPr>
        <p:spPr>
          <a:xfrm>
            <a:off x="8459444" y="1099858"/>
            <a:ext cx="432048" cy="707886"/>
          </a:xfrm>
          <a:prstGeom prst="rect">
            <a:avLst/>
          </a:prstGeom>
          <a:noFill/>
        </p:spPr>
        <p:txBody>
          <a:bodyPr wrap="square" rtlCol="0">
            <a:spAutoFit/>
          </a:bodyPr>
          <a:lstStyle/>
          <a:p>
            <a:r>
              <a:rPr lang="en-GB" sz="4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628904717"/>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663089"/>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2200" b="1" dirty="0">
                <a:solidFill>
                  <a:srgbClr val="1F497D"/>
                </a:solidFill>
                <a:latin typeface="Arial" charset="0"/>
              </a:rPr>
              <a:t>Evidence D Coca-Cola India – A Great Place to Work</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200" dirty="0">
                <a:solidFill>
                  <a:srgbClr val="1F497D"/>
                </a:solidFill>
                <a:latin typeface="Arial" charset="0"/>
              </a:rPr>
              <a:t>We aspire to be a great place to work, where employees are given opportunities to develop their skills and expand their breadth of experience. With this in mind we have developed six special training programs for all employees at all levels of the hierarchy.</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200" dirty="0">
                <a:solidFill>
                  <a:srgbClr val="1F497D"/>
                </a:solidFill>
                <a:latin typeface="Arial" charset="0"/>
              </a:rPr>
              <a:t>Pegasus is our leading training program which seeks to develop all-round top talent for future roles within Coca-Cola India. Catalyst is another training program for selected managerial staff, relatively high in the organisational hierarchy, preparing them for senior management positions.</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200" dirty="0">
                <a:solidFill>
                  <a:srgbClr val="1F497D"/>
                </a:solidFill>
                <a:latin typeface="Arial" charset="0"/>
              </a:rPr>
              <a:t>In addition, our Coca-Cola University operates a six-month program which helps to source and train fresh young talent ahead of demand for our franchise bottlers. The program includes classroom learning, e-learning, mentoring, coaching, feedback and fieldwork.</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8 – Exam Questions – January 2015</a:t>
            </a:r>
            <a:endParaRPr lang="en-GB" sz="3600" dirty="0"/>
          </a:p>
        </p:txBody>
      </p:sp>
      <p:sp>
        <p:nvSpPr>
          <p:cNvPr id="5" name="TextBox 4">
            <a:hlinkClick r:id="rId3" action="ppaction://hlinkfile"/>
          </p:cNvPr>
          <p:cNvSpPr txBox="1"/>
          <p:nvPr/>
        </p:nvSpPr>
        <p:spPr>
          <a:xfrm>
            <a:off x="8459444" y="1099858"/>
            <a:ext cx="432048" cy="707886"/>
          </a:xfrm>
          <a:prstGeom prst="rect">
            <a:avLst/>
          </a:prstGeom>
          <a:noFill/>
        </p:spPr>
        <p:txBody>
          <a:bodyPr wrap="square" rtlCol="0">
            <a:spAutoFit/>
          </a:bodyPr>
          <a:lstStyle/>
          <a:p>
            <a:r>
              <a:rPr lang="en-GB" sz="4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458041870"/>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637441"/>
          </a:xfrm>
          <a:prstGeom prst="rect">
            <a:avLst/>
          </a:prstGeom>
        </p:spPr>
        <p:txBody>
          <a:bodyPr wrap="square">
            <a:spAutoFit/>
          </a:bodyPr>
          <a:lstStyle/>
          <a:p>
            <a:pPr marL="457200" indent="-457200">
              <a:spcAft>
                <a:spcPts val="400"/>
              </a:spcAft>
              <a:buClr>
                <a:srgbClr val="F79646">
                  <a:lumMod val="50000"/>
                </a:srgbClr>
              </a:buClr>
              <a:buFont typeface="+mj-lt"/>
              <a:buAutoNum type="arabicPeriod" startAt="9"/>
              <a:tabLst>
                <a:tab pos="8345488" algn="r"/>
              </a:tabLst>
            </a:pPr>
            <a:r>
              <a:rPr lang="en-US" sz="2100" dirty="0">
                <a:solidFill>
                  <a:srgbClr val="FF0000"/>
                </a:solidFill>
              </a:rPr>
              <a:t>(b) Assess two factors that might affect the productivity of Coca-Cola India’s </a:t>
            </a:r>
            <a:r>
              <a:rPr lang="en-US" sz="2100" dirty="0" smtClean="0">
                <a:solidFill>
                  <a:srgbClr val="FF0000"/>
                </a:solidFill>
              </a:rPr>
              <a:t>new bottling </a:t>
            </a:r>
            <a:r>
              <a:rPr lang="en-US" sz="2100" dirty="0">
                <a:solidFill>
                  <a:srgbClr val="FF0000"/>
                </a:solidFill>
              </a:rPr>
              <a:t>plant.</a:t>
            </a:r>
            <a:endParaRPr lang="en-US" sz="2100" dirty="0">
              <a:solidFill>
                <a:srgbClr val="FF0000"/>
              </a:solidFill>
              <a:latin typeface="Arial" charset="0"/>
            </a:endParaRPr>
          </a:p>
          <a:p>
            <a:pPr fontAlgn="base">
              <a:spcBef>
                <a:spcPct val="0"/>
              </a:spcBef>
              <a:spcAft>
                <a:spcPts val="400"/>
              </a:spcAft>
              <a:buClr>
                <a:srgbClr val="F79646">
                  <a:lumMod val="50000"/>
                </a:srgbClr>
              </a:buClr>
              <a:tabLst>
                <a:tab pos="8345488" algn="r"/>
              </a:tabLst>
            </a:pPr>
            <a:r>
              <a:rPr lang="en-US" sz="2100" b="1" dirty="0">
                <a:solidFill>
                  <a:srgbClr val="FF0000"/>
                </a:solidFill>
                <a:latin typeface="Arial"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Total for Question </a:t>
            </a:r>
            <a:r>
              <a:rPr lang="en-US" sz="2100" b="1" dirty="0" smtClean="0">
                <a:solidFill>
                  <a:srgbClr val="FF0000"/>
                </a:solidFill>
                <a:latin typeface="Arial" charset="0"/>
              </a:rPr>
              <a:t>9 </a:t>
            </a:r>
            <a:r>
              <a:rPr lang="en-US" sz="2100" b="1" dirty="0">
                <a:solidFill>
                  <a:srgbClr val="FF0000"/>
                </a:solidFill>
                <a:latin typeface="Arial" charset="0"/>
              </a:rPr>
              <a:t>= </a:t>
            </a:r>
            <a:r>
              <a:rPr lang="en-US" sz="2100" b="1" dirty="0" smtClean="0">
                <a:solidFill>
                  <a:srgbClr val="FF0000"/>
                </a:solidFill>
                <a:latin typeface="Arial" charset="0"/>
              </a:rPr>
              <a:t>8 </a:t>
            </a:r>
            <a:r>
              <a:rPr lang="en-US" sz="2100" b="1" dirty="0">
                <a:solidFill>
                  <a:srgbClr val="FF0000"/>
                </a:solidFill>
                <a:latin typeface="Arial" charset="0"/>
              </a:rPr>
              <a:t>marks)</a:t>
            </a:r>
            <a:endParaRPr lang="en-US" sz="2100" dirty="0">
              <a:solidFill>
                <a:srgbClr val="FF0000"/>
              </a:solidFill>
              <a:latin typeface="Arial" charset="0"/>
            </a:endParaRPr>
          </a:p>
        </p:txBody>
      </p:sp>
      <p:sp>
        <p:nvSpPr>
          <p:cNvPr id="6" name="Title 1"/>
          <p:cNvSpPr>
            <a:spLocks noGrp="1"/>
          </p:cNvSpPr>
          <p:nvPr>
            <p:ph type="title"/>
          </p:nvPr>
        </p:nvSpPr>
        <p:spPr>
          <a:xfrm>
            <a:off x="35496" y="72008"/>
            <a:ext cx="7704856" cy="548680"/>
          </a:xfrm>
        </p:spPr>
        <p:txBody>
          <a:bodyPr>
            <a:noAutofit/>
          </a:bodyPr>
          <a:lstStyle/>
          <a:p>
            <a:r>
              <a:rPr lang="en-GB" sz="4000" dirty="0" smtClean="0"/>
              <a:t>8 – Exam Questions – January 2015</a:t>
            </a:r>
            <a:endParaRPr lang="en-GB" sz="3600" dirty="0"/>
          </a:p>
        </p:txBody>
      </p:sp>
      <p:sp>
        <p:nvSpPr>
          <p:cNvPr id="7" name="TextBox 6">
            <a:hlinkClick r:id="rId3" action="ppaction://hlinkfile"/>
          </p:cNvPr>
          <p:cNvSpPr txBox="1"/>
          <p:nvPr/>
        </p:nvSpPr>
        <p:spPr>
          <a:xfrm>
            <a:off x="8459444" y="1099858"/>
            <a:ext cx="432048" cy="707886"/>
          </a:xfrm>
          <a:prstGeom prst="rect">
            <a:avLst/>
          </a:prstGeom>
          <a:noFill/>
        </p:spPr>
        <p:txBody>
          <a:bodyPr wrap="square" rtlCol="0">
            <a:spAutoFit/>
          </a:bodyPr>
          <a:lstStyle/>
          <a:p>
            <a:r>
              <a:rPr lang="en-GB" sz="4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096162686"/>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000" b="1" dirty="0" smtClean="0"/>
              <a:t>1 – New Business Ideas - Weighing</a:t>
            </a:r>
          </a:p>
        </p:txBody>
      </p:sp>
      <p:sp>
        <p:nvSpPr>
          <p:cNvPr id="2" name="Rectangle 1"/>
          <p:cNvSpPr/>
          <p:nvPr/>
        </p:nvSpPr>
        <p:spPr>
          <a:xfrm>
            <a:off x="251520" y="1096426"/>
            <a:ext cx="8640960" cy="461665"/>
          </a:xfrm>
          <a:prstGeom prst="rect">
            <a:avLst/>
          </a:prstGeom>
        </p:spPr>
        <p:txBody>
          <a:bodyPr wrap="square">
            <a:spAutoFit/>
          </a:bodyPr>
          <a:lstStyle/>
          <a:p>
            <a:pPr>
              <a:buClr>
                <a:schemeClr val="accent6">
                  <a:lumMod val="50000"/>
                </a:schemeClr>
              </a:buClr>
            </a:pPr>
            <a:r>
              <a:rPr lang="en-GB" sz="2400" b="1" dirty="0"/>
              <a:t>Assessment objectives and </a:t>
            </a:r>
            <a:r>
              <a:rPr lang="en-GB" sz="2400" b="1" dirty="0" smtClean="0"/>
              <a:t>weightings</a:t>
            </a:r>
          </a:p>
        </p:txBody>
      </p:sp>
      <p:graphicFrame>
        <p:nvGraphicFramePr>
          <p:cNvPr id="6" name="Table 5"/>
          <p:cNvGraphicFramePr>
            <a:graphicFrameLocks noGrp="1"/>
          </p:cNvGraphicFramePr>
          <p:nvPr>
            <p:extLst>
              <p:ext uri="{D42A27DB-BD31-4B8C-83A1-F6EECF244321}">
                <p14:modId xmlns:p14="http://schemas.microsoft.com/office/powerpoint/2010/main" val="301190454"/>
              </p:ext>
            </p:extLst>
          </p:nvPr>
        </p:nvGraphicFramePr>
        <p:xfrm>
          <a:off x="395536" y="1772816"/>
          <a:ext cx="8352930" cy="4297680"/>
        </p:xfrm>
        <a:graphic>
          <a:graphicData uri="http://schemas.openxmlformats.org/drawingml/2006/table">
            <a:tbl>
              <a:tblPr firstRow="1" bandRow="1">
                <a:tableStyleId>{5C22544A-7EE6-4342-B048-85BDC9FD1C3A}</a:tableStyleId>
              </a:tblPr>
              <a:tblGrid>
                <a:gridCol w="648072"/>
                <a:gridCol w="4104456"/>
                <a:gridCol w="1152128"/>
                <a:gridCol w="1152128"/>
                <a:gridCol w="1296146"/>
              </a:tblGrid>
              <a:tr h="316835">
                <a:tc gridSpan="2">
                  <a:txBody>
                    <a:bodyPr/>
                    <a:lstStyle/>
                    <a:p>
                      <a:endParaRPr lang="en-GB" sz="1800" dirty="0">
                        <a:latin typeface="Arial" panose="020B0604020202020204" pitchFamily="34" charset="0"/>
                        <a:cs typeface="Arial" panose="020B0604020202020204" pitchFamily="34" charset="0"/>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hMerge="1">
                  <a:txBody>
                    <a:bodyPr/>
                    <a:lstStyle/>
                    <a:p>
                      <a:endParaRPr lang="en-GB" sz="1400" dirty="0">
                        <a:latin typeface="Arial" panose="020B0604020202020204" pitchFamily="34" charset="0"/>
                        <a:cs typeface="Arial" panose="020B0604020202020204" pitchFamily="34" charset="0"/>
                      </a:endParaRPr>
                    </a:p>
                  </a:txBody>
                  <a:tcPr/>
                </a:tc>
                <a:tc>
                  <a:txBody>
                    <a:bodyPr/>
                    <a:lstStyle/>
                    <a:p>
                      <a:r>
                        <a:rPr lang="en-GB" sz="1800" dirty="0" smtClean="0">
                          <a:latin typeface="Arial" panose="020B0604020202020204" pitchFamily="34" charset="0"/>
                          <a:cs typeface="Arial" panose="020B0604020202020204" pitchFamily="34" charset="0"/>
                        </a:rPr>
                        <a:t>% in IAS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 in IA2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 in IAL</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AO1</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Demonstrate knowledge and understanding of the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specified content.</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Apply knowledge and understanding of the specified content to problems and issues arising from both familiar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and unfamiliar situations.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701">
                <a:tc>
                  <a:txBody>
                    <a:bodyPr/>
                    <a:lstStyle/>
                    <a:p>
                      <a:r>
                        <a:rPr lang="en-GB" sz="1800" dirty="0" smtClean="0">
                          <a:latin typeface="Arial" panose="020B0604020202020204" pitchFamily="34" charset="0"/>
                          <a:cs typeface="Arial" panose="020B0604020202020204" pitchFamily="34" charset="0"/>
                        </a:rPr>
                        <a:t>AO3</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Analyse problems, issues and situations.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27.5%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AO4</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Evaluate, distinguish between and assess appropriateness of fact and opinion, and judge information from a variety of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sources.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27.5%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7298233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smtClean="0"/>
              <a:t>8 </a:t>
            </a:r>
            <a:r>
              <a:rPr lang="en-GB" sz="4000" dirty="0"/>
              <a:t>– Exam Questions – </a:t>
            </a:r>
            <a:r>
              <a:rPr lang="en-GB" sz="4000" dirty="0" smtClean="0"/>
              <a:t>January 2015</a:t>
            </a:r>
            <a:endParaRPr lang="en-GB" sz="4000" b="1" dirty="0" smtClean="0"/>
          </a:p>
        </p:txBody>
      </p:sp>
      <p:graphicFrame>
        <p:nvGraphicFramePr>
          <p:cNvPr id="4" name="Table 3"/>
          <p:cNvGraphicFramePr>
            <a:graphicFrameLocks noGrp="1"/>
          </p:cNvGraphicFramePr>
          <p:nvPr>
            <p:extLst/>
          </p:nvPr>
        </p:nvGraphicFramePr>
        <p:xfrm>
          <a:off x="251520" y="1052736"/>
          <a:ext cx="8640960" cy="5684520"/>
        </p:xfrm>
        <a:graphic>
          <a:graphicData uri="http://schemas.openxmlformats.org/drawingml/2006/table">
            <a:tbl>
              <a:tblPr firstRow="1" bandRow="1">
                <a:tableStyleId>{5C22544A-7EE6-4342-B048-85BDC9FD1C3A}</a:tableStyleId>
              </a:tblPr>
              <a:tblGrid>
                <a:gridCol w="720080"/>
                <a:gridCol w="720080"/>
                <a:gridCol w="3600400"/>
                <a:gridCol w="2736304"/>
                <a:gridCol w="864096"/>
              </a:tblGrid>
              <a:tr h="3485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500" b="0" dirty="0" smtClean="0">
                          <a:solidFill>
                            <a:schemeClr val="tx1"/>
                          </a:solidFill>
                          <a:latin typeface="Arial" panose="020B0604020202020204" pitchFamily="34" charset="0"/>
                          <a:cs typeface="Arial" panose="020B0604020202020204" pitchFamily="34" charset="0"/>
                        </a:rPr>
                        <a:t>9 (b)</a:t>
                      </a:r>
                    </a:p>
                  </a:txBody>
                  <a:tcPr>
                    <a:solidFill>
                      <a:schemeClr val="tx2">
                        <a:lumMod val="20000"/>
                        <a:lumOff val="80000"/>
                      </a:schemeClr>
                    </a:solidFill>
                  </a:tcPr>
                </a:tc>
                <a:tc gridSpan="3">
                  <a:txBody>
                    <a:bodyPr/>
                    <a:lstStyle/>
                    <a:p>
                      <a:r>
                        <a:rPr lang="en-US" sz="1400" b="0" dirty="0" smtClean="0">
                          <a:solidFill>
                            <a:schemeClr val="tx1"/>
                          </a:solidFill>
                          <a:latin typeface="Arial" panose="020B0604020202020204" pitchFamily="34" charset="0"/>
                          <a:cs typeface="Arial" panose="020B0604020202020204" pitchFamily="34" charset="0"/>
                        </a:rPr>
                        <a:t>(b) Assess two factors that might affect the productivity of Coca-Cola India’s new bottling plant.</a:t>
                      </a:r>
                    </a:p>
                  </a:txBody>
                  <a:tcPr>
                    <a:solidFill>
                      <a:schemeClr val="tx2">
                        <a:lumMod val="20000"/>
                        <a:lumOff val="80000"/>
                      </a:schemeClr>
                    </a:solidFill>
                  </a:tcPr>
                </a:tc>
                <a:tc hMerge="1">
                  <a:txBody>
                    <a:bodyPr/>
                    <a:lstStyle/>
                    <a:p>
                      <a:endParaRPr lang="en-GB"/>
                    </a:p>
                  </a:txBody>
                  <a:tcPr/>
                </a:tc>
                <a:tc hMerge="1">
                  <a:txBody>
                    <a:bodyPr/>
                    <a:lstStyle/>
                    <a:p>
                      <a:pPr algn="ctr"/>
                      <a:endParaRPr lang="en-GB" sz="153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kern="1200" dirty="0" smtClean="0">
                          <a:solidFill>
                            <a:schemeClr val="tx1"/>
                          </a:solidFill>
                          <a:latin typeface="Arial" panose="020B0604020202020204" pitchFamily="34" charset="0"/>
                          <a:ea typeface="+mn-ea"/>
                          <a:cs typeface="Arial" panose="020B0604020202020204" pitchFamily="34" charset="0"/>
                        </a:rPr>
                        <a:t>8 marks</a:t>
                      </a:r>
                    </a:p>
                  </a:txBody>
                  <a:tcPr>
                    <a:solidFill>
                      <a:schemeClr val="tx2">
                        <a:lumMod val="20000"/>
                        <a:lumOff val="80000"/>
                      </a:schemeClr>
                    </a:solidFill>
                  </a:tcPr>
                </a:tc>
              </a:tr>
              <a:tr h="250341">
                <a:tc>
                  <a:txBody>
                    <a:bodyPr/>
                    <a:lstStyle/>
                    <a:p>
                      <a:pPr algn="ctr"/>
                      <a:r>
                        <a:rPr lang="en-GB" sz="1500" b="1" dirty="0" smtClean="0">
                          <a:solidFill>
                            <a:schemeClr val="tx1"/>
                          </a:solidFill>
                          <a:latin typeface="Arial" panose="020B0604020202020204" pitchFamily="34" charset="0"/>
                          <a:cs typeface="Arial" panose="020B0604020202020204" pitchFamily="34" charset="0"/>
                        </a:rPr>
                        <a:t>Level</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500" b="1" dirty="0" smtClean="0">
                          <a:solidFill>
                            <a:schemeClr val="tx1"/>
                          </a:solidFill>
                          <a:latin typeface="Arial" panose="020B0604020202020204" pitchFamily="34" charset="0"/>
                          <a:cs typeface="Arial" panose="020B0604020202020204" pitchFamily="34" charset="0"/>
                        </a:rPr>
                        <a:t>Mark</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500" b="1" dirty="0" smtClean="0">
                          <a:solidFill>
                            <a:schemeClr val="tx1"/>
                          </a:solidFill>
                          <a:latin typeface="Arial" panose="020B0604020202020204" pitchFamily="34" charset="0"/>
                          <a:cs typeface="Arial" panose="020B0604020202020204" pitchFamily="34" charset="0"/>
                        </a:rPr>
                        <a:t>Descriptor</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GB" sz="1500" b="1" dirty="0" smtClean="0">
                          <a:solidFill>
                            <a:schemeClr val="tx1"/>
                          </a:solidFill>
                          <a:latin typeface="Arial" panose="020B0604020202020204" pitchFamily="34" charset="0"/>
                          <a:cs typeface="Arial" panose="020B0604020202020204" pitchFamily="34" charset="0"/>
                        </a:rPr>
                        <a:t>Possible content</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616659">
                <a:tc>
                  <a:txBody>
                    <a:bodyPr/>
                    <a:lstStyle/>
                    <a:p>
                      <a:pPr algn="ctr"/>
                      <a:r>
                        <a:rPr lang="en-GB" sz="1500" b="0" smtClean="0">
                          <a:solidFill>
                            <a:schemeClr val="tx1"/>
                          </a:solidFill>
                          <a:latin typeface="Arial" panose="020B0604020202020204" pitchFamily="34" charset="0"/>
                          <a:cs typeface="Arial" panose="020B0604020202020204" pitchFamily="34" charset="0"/>
                        </a:rPr>
                        <a:t>1</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500" b="1" dirty="0" smtClean="0">
                          <a:solidFill>
                            <a:schemeClr val="tx1"/>
                          </a:solidFill>
                          <a:latin typeface="Arial" panose="020B0604020202020204" pitchFamily="34" charset="0"/>
                          <a:cs typeface="Arial" panose="020B0604020202020204" pitchFamily="34" charset="0"/>
                        </a:rPr>
                        <a:t>1-2</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US" sz="1500" b="0" dirty="0" smtClean="0">
                          <a:solidFill>
                            <a:schemeClr val="tx1"/>
                          </a:solidFill>
                          <a:latin typeface="Arial" panose="020B0604020202020204" pitchFamily="34" charset="0"/>
                          <a:cs typeface="Arial" panose="020B0604020202020204" pitchFamily="34" charset="0"/>
                        </a:rPr>
                        <a:t>Knowledge/understanding of</a:t>
                      </a:r>
                    </a:p>
                    <a:p>
                      <a:r>
                        <a:rPr lang="en-US" sz="1500" b="0" dirty="0" smtClean="0">
                          <a:solidFill>
                            <a:schemeClr val="tx1"/>
                          </a:solidFill>
                          <a:latin typeface="Arial" panose="020B0604020202020204" pitchFamily="34" charset="0"/>
                          <a:cs typeface="Arial" panose="020B0604020202020204" pitchFamily="34" charset="0"/>
                        </a:rPr>
                        <a:t>productivity or the factors affecting productivity</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US" sz="1500" b="0" dirty="0" smtClean="0">
                          <a:solidFill>
                            <a:schemeClr val="tx1"/>
                          </a:solidFill>
                          <a:latin typeface="Arial" panose="020B0604020202020204" pitchFamily="34" charset="0"/>
                          <a:cs typeface="Arial" panose="020B0604020202020204" pitchFamily="34" charset="0"/>
                        </a:rPr>
                        <a:t>e.g. measures how efficiently resources are actually being used, usually by looking at output per input.</a:t>
                      </a:r>
                    </a:p>
                    <a:p>
                      <a:pPr algn="l"/>
                      <a:r>
                        <a:rPr lang="en-US" sz="1500" b="0" dirty="0" smtClean="0">
                          <a:solidFill>
                            <a:schemeClr val="tx1"/>
                          </a:solidFill>
                          <a:latin typeface="Arial" panose="020B0604020202020204" pitchFamily="34" charset="0"/>
                          <a:cs typeface="Arial" panose="020B0604020202020204" pitchFamily="34" charset="0"/>
                        </a:rPr>
                        <a:t>e.g. factors include physical capital/ technology/ process innovation/ human capital, organising resources/ access to finance.</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750715">
                <a:tc>
                  <a:txBody>
                    <a:bodyPr/>
                    <a:lstStyle/>
                    <a:p>
                      <a:pPr algn="ctr"/>
                      <a:r>
                        <a:rPr lang="en-GB" sz="1500" b="0" dirty="0" smtClean="0">
                          <a:solidFill>
                            <a:schemeClr val="tx1"/>
                          </a:solidFill>
                          <a:latin typeface="Arial" panose="020B0604020202020204" pitchFamily="34" charset="0"/>
                          <a:cs typeface="Arial" panose="020B0604020202020204" pitchFamily="34" charset="0"/>
                        </a:rPr>
                        <a:t>2</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500" b="1" dirty="0" smtClean="0">
                          <a:solidFill>
                            <a:schemeClr val="tx1"/>
                          </a:solidFill>
                          <a:latin typeface="Arial" panose="020B0604020202020204" pitchFamily="34" charset="0"/>
                          <a:cs typeface="Arial" panose="020B0604020202020204" pitchFamily="34" charset="0"/>
                        </a:rPr>
                        <a:t>3-4</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kumimoji="0" lang="en-GB" sz="1500" b="0" kern="1200" dirty="0" smtClean="0">
                          <a:solidFill>
                            <a:schemeClr val="tx1"/>
                          </a:solidFill>
                          <a:latin typeface="Arial" panose="020B0604020202020204" pitchFamily="34" charset="0"/>
                          <a:ea typeface="+mn-ea"/>
                          <a:cs typeface="Arial" panose="020B0604020202020204" pitchFamily="34" charset="0"/>
                        </a:rPr>
                        <a:t>Application must be present, </a:t>
                      </a:r>
                    </a:p>
                    <a:p>
                      <a:r>
                        <a:rPr kumimoji="0" lang="en-US" sz="1500" b="0" kern="1200" dirty="0" smtClean="0">
                          <a:solidFill>
                            <a:schemeClr val="tx1"/>
                          </a:solidFill>
                          <a:latin typeface="Arial" panose="020B0604020202020204" pitchFamily="34" charset="0"/>
                          <a:ea typeface="+mn-ea"/>
                          <a:cs typeface="Arial" panose="020B0604020202020204" pitchFamily="34" charset="0"/>
                        </a:rPr>
                        <a:t>i.e. the answer must be </a:t>
                      </a:r>
                    </a:p>
                    <a:p>
                      <a:r>
                        <a:rPr kumimoji="0" lang="en-GB" sz="1500" b="0" kern="1200" dirty="0" smtClean="0">
                          <a:solidFill>
                            <a:schemeClr val="tx1"/>
                          </a:solidFill>
                          <a:latin typeface="Arial" panose="020B0604020202020204" pitchFamily="34" charset="0"/>
                          <a:ea typeface="+mn-ea"/>
                          <a:cs typeface="Arial" panose="020B0604020202020204" pitchFamily="34" charset="0"/>
                        </a:rPr>
                        <a:t>contextualised to Coca-Cola India </a:t>
                      </a:r>
                      <a:r>
                        <a:rPr kumimoji="0" lang="en-GB" sz="1800" b="0" i="0" u="none" strike="noStrike" kern="1200" baseline="0" dirty="0" smtClean="0">
                          <a:solidFill>
                            <a:schemeClr val="dk1"/>
                          </a:solidFill>
                          <a:latin typeface="+mn-lt"/>
                          <a:ea typeface="+mn-ea"/>
                          <a:cs typeface="+mn-cs"/>
                        </a:rPr>
                        <a:t>	</a:t>
                      </a:r>
                    </a:p>
                  </a:txBody>
                  <a:tcPr>
                    <a:solidFill>
                      <a:schemeClr val="tx2">
                        <a:lumMod val="20000"/>
                        <a:lumOff val="80000"/>
                      </a:schemeClr>
                    </a:solidFill>
                  </a:tcPr>
                </a:tc>
                <a:tc gridSpan="2">
                  <a:txBody>
                    <a:bodyPr/>
                    <a:lstStyle/>
                    <a:p>
                      <a:pPr algn="l"/>
                      <a:r>
                        <a:rPr lang="en-US" sz="1500" b="0" dirty="0" smtClean="0">
                          <a:solidFill>
                            <a:schemeClr val="tx1"/>
                          </a:solidFill>
                          <a:latin typeface="Arial" panose="020B0604020202020204" pitchFamily="34" charset="0"/>
                          <a:cs typeface="Arial" panose="020B0604020202020204" pitchFamily="34" charset="0"/>
                        </a:rPr>
                        <a:t>e.g. a large amount of physical capital of </a:t>
                      </a:r>
                      <a:r>
                        <a:rPr lang="en-US" sz="1500" b="0" dirty="0" err="1" smtClean="0">
                          <a:solidFill>
                            <a:schemeClr val="tx1"/>
                          </a:solidFill>
                          <a:latin typeface="Arial" panose="020B0604020202020204" pitchFamily="34" charset="0"/>
                          <a:cs typeface="Arial" panose="020B0604020202020204" pitchFamily="34" charset="0"/>
                        </a:rPr>
                        <a:t>Rs</a:t>
                      </a:r>
                      <a:r>
                        <a:rPr lang="en-US" sz="1500" b="0" dirty="0" smtClean="0">
                          <a:solidFill>
                            <a:schemeClr val="tx1"/>
                          </a:solidFill>
                          <a:latin typeface="Arial" panose="020B0604020202020204" pitchFamily="34" charset="0"/>
                          <a:cs typeface="Arial" panose="020B0604020202020204" pitchFamily="34" charset="0"/>
                        </a:rPr>
                        <a:t> 135 crore/$ 23m has been invested into the new bottling plant.</a:t>
                      </a:r>
                    </a:p>
                    <a:p>
                      <a:pPr algn="l"/>
                      <a:r>
                        <a:rPr lang="en-US" sz="1500" b="0" dirty="0" smtClean="0">
                          <a:solidFill>
                            <a:schemeClr val="tx1"/>
                          </a:solidFill>
                          <a:latin typeface="Arial" panose="020B0604020202020204" pitchFamily="34" charset="0"/>
                          <a:cs typeface="Arial" panose="020B0604020202020204" pitchFamily="34" charset="0"/>
                        </a:rPr>
                        <a:t>e.g. the bottling plant is state of the art and has very high levels of technology.</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1018828">
                <a:tc>
                  <a:txBody>
                    <a:bodyPr/>
                    <a:lstStyle/>
                    <a:p>
                      <a:pPr algn="ctr"/>
                      <a:r>
                        <a:rPr lang="en-GB" sz="1500" b="0" dirty="0" smtClean="0">
                          <a:solidFill>
                            <a:schemeClr val="tx1"/>
                          </a:solidFill>
                          <a:latin typeface="Arial" panose="020B0604020202020204" pitchFamily="34" charset="0"/>
                          <a:cs typeface="Arial" panose="020B0604020202020204" pitchFamily="34" charset="0"/>
                        </a:rPr>
                        <a:t>3</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500" b="1" dirty="0" smtClean="0">
                          <a:solidFill>
                            <a:schemeClr val="tx1"/>
                          </a:solidFill>
                          <a:latin typeface="Arial" panose="020B0604020202020204" pitchFamily="34" charset="0"/>
                          <a:cs typeface="Arial" panose="020B0604020202020204" pitchFamily="34" charset="0"/>
                        </a:rPr>
                        <a:t>5-6</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US" sz="1500" b="0" dirty="0" smtClean="0">
                          <a:solidFill>
                            <a:schemeClr val="tx1"/>
                          </a:solidFill>
                          <a:latin typeface="Arial" panose="020B0604020202020204" pitchFamily="34" charset="0"/>
                          <a:cs typeface="Arial" panose="020B0604020202020204" pitchFamily="34" charset="0"/>
                        </a:rPr>
                        <a:t>Analysis in context must be present, i.e.</a:t>
                      </a:r>
                    </a:p>
                    <a:p>
                      <a:r>
                        <a:rPr lang="en-US" sz="1500" b="0" dirty="0" smtClean="0">
                          <a:solidFill>
                            <a:schemeClr val="tx1"/>
                          </a:solidFill>
                          <a:latin typeface="Arial" panose="020B0604020202020204" pitchFamily="34" charset="0"/>
                          <a:cs typeface="Arial" panose="020B0604020202020204" pitchFamily="34" charset="0"/>
                        </a:rPr>
                        <a:t>in this case the candidate must</a:t>
                      </a:r>
                    </a:p>
                    <a:p>
                      <a:r>
                        <a:rPr lang="en-US" sz="1500" b="0" dirty="0" smtClean="0">
                          <a:solidFill>
                            <a:schemeClr val="tx1"/>
                          </a:solidFill>
                          <a:latin typeface="Arial" panose="020B0604020202020204" pitchFamily="34" charset="0"/>
                          <a:cs typeface="Arial" panose="020B0604020202020204" pitchFamily="34" charset="0"/>
                        </a:rPr>
                        <a:t>identify and explain the</a:t>
                      </a:r>
                    </a:p>
                    <a:p>
                      <a:r>
                        <a:rPr lang="en-US" sz="1500" b="0" dirty="0" smtClean="0">
                          <a:solidFill>
                            <a:schemeClr val="tx1"/>
                          </a:solidFill>
                          <a:latin typeface="Arial" panose="020B0604020202020204" pitchFamily="34" charset="0"/>
                          <a:cs typeface="Arial" panose="020B0604020202020204" pitchFamily="34" charset="0"/>
                        </a:rPr>
                        <a:t>reasons/causes/costs/consequences of the factors which might affect productivity of the new bottling plant</a:t>
                      </a:r>
                    </a:p>
                    <a:p>
                      <a:r>
                        <a:rPr lang="en-US" sz="1500" b="1" dirty="0" smtClean="0">
                          <a:solidFill>
                            <a:schemeClr val="tx1"/>
                          </a:solidFill>
                          <a:latin typeface="Arial" panose="020B0604020202020204" pitchFamily="34" charset="0"/>
                          <a:cs typeface="Arial" panose="020B0604020202020204" pitchFamily="34" charset="0"/>
                        </a:rPr>
                        <a:t>NB if analysis is not in context limit to Level 2.</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US" sz="1500" b="0" dirty="0" smtClean="0">
                          <a:solidFill>
                            <a:schemeClr val="tx1"/>
                          </a:solidFill>
                          <a:latin typeface="Arial" panose="020B0604020202020204" pitchFamily="34" charset="0"/>
                          <a:cs typeface="Arial" panose="020B0604020202020204" pitchFamily="34" charset="0"/>
                        </a:rPr>
                        <a:t>e.g. physical capital will result in employees being able to be more efficient and productive when bottling of soft drinks.</a:t>
                      </a:r>
                    </a:p>
                    <a:p>
                      <a:pPr algn="l"/>
                      <a:r>
                        <a:rPr lang="en-US" sz="1500" b="0" dirty="0" smtClean="0">
                          <a:solidFill>
                            <a:schemeClr val="tx1"/>
                          </a:solidFill>
                          <a:latin typeface="Arial" panose="020B0604020202020204" pitchFamily="34" charset="0"/>
                          <a:cs typeface="Arial" panose="020B0604020202020204" pitchFamily="34" charset="0"/>
                        </a:rPr>
                        <a:t>e.g. high tech computer systems in the state of the art plant should result in improvements in productivity and reduce costs.</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bl>
          </a:graphicData>
        </a:graphic>
      </p:graphicFrame>
      <p:sp>
        <p:nvSpPr>
          <p:cNvPr id="7" name="TextBox 6">
            <a:hlinkClick r:id="rId3" action="ppaction://hlinkfile"/>
          </p:cNvPr>
          <p:cNvSpPr txBox="1"/>
          <p:nvPr/>
        </p:nvSpPr>
        <p:spPr>
          <a:xfrm>
            <a:off x="8459444" y="1268760"/>
            <a:ext cx="432048" cy="707886"/>
          </a:xfrm>
          <a:prstGeom prst="rect">
            <a:avLst/>
          </a:prstGeom>
          <a:noFill/>
        </p:spPr>
        <p:txBody>
          <a:bodyPr wrap="square" rtlCol="0">
            <a:spAutoFit/>
          </a:bodyPr>
          <a:lstStyle/>
          <a:p>
            <a:r>
              <a:rPr lang="en-GB" sz="4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238233760"/>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smtClean="0"/>
              <a:t>8 – Exam Questions </a:t>
            </a:r>
            <a:r>
              <a:rPr lang="en-GB" sz="4000" dirty="0"/>
              <a:t>– </a:t>
            </a:r>
            <a:r>
              <a:rPr lang="en-GB" sz="4000" dirty="0" smtClean="0"/>
              <a:t>January 2015</a:t>
            </a:r>
            <a:endParaRPr lang="en-GB" sz="4000" b="1" dirty="0" smtClean="0"/>
          </a:p>
        </p:txBody>
      </p:sp>
      <p:graphicFrame>
        <p:nvGraphicFramePr>
          <p:cNvPr id="4" name="Table 3"/>
          <p:cNvGraphicFramePr>
            <a:graphicFrameLocks noGrp="1"/>
          </p:cNvGraphicFramePr>
          <p:nvPr>
            <p:extLst/>
          </p:nvPr>
        </p:nvGraphicFramePr>
        <p:xfrm>
          <a:off x="251520" y="1052736"/>
          <a:ext cx="8640961" cy="3992880"/>
        </p:xfrm>
        <a:graphic>
          <a:graphicData uri="http://schemas.openxmlformats.org/drawingml/2006/table">
            <a:tbl>
              <a:tblPr firstRow="1" bandRow="1">
                <a:tableStyleId>{5C22544A-7EE6-4342-B048-85BDC9FD1C3A}</a:tableStyleId>
              </a:tblPr>
              <a:tblGrid>
                <a:gridCol w="732285"/>
                <a:gridCol w="732285"/>
                <a:gridCol w="2855910"/>
                <a:gridCol w="3075595"/>
                <a:gridCol w="1244886"/>
              </a:tblGrid>
              <a:tr h="3485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Arial" panose="020B0604020202020204" pitchFamily="34" charset="0"/>
                          <a:cs typeface="Arial" panose="020B0604020202020204" pitchFamily="34" charset="0"/>
                        </a:rPr>
                        <a:t>9</a:t>
                      </a:r>
                    </a:p>
                  </a:txBody>
                  <a:tcPr>
                    <a:solidFill>
                      <a:schemeClr val="tx2">
                        <a:lumMod val="20000"/>
                        <a:lumOff val="80000"/>
                      </a:schemeClr>
                    </a:solidFill>
                  </a:tcPr>
                </a:tc>
                <a:tc gridSpan="3">
                  <a:txBody>
                    <a:bodyPr/>
                    <a:lstStyle/>
                    <a:p>
                      <a:r>
                        <a:rPr lang="en-US" sz="1600" b="0" dirty="0" smtClean="0">
                          <a:solidFill>
                            <a:schemeClr val="tx1"/>
                          </a:solidFill>
                          <a:latin typeface="Arial" panose="020B0604020202020204" pitchFamily="34" charset="0"/>
                          <a:cs typeface="Arial" panose="020B0604020202020204" pitchFamily="34" charset="0"/>
                        </a:rPr>
                        <a:t>(b) Assess two factors that might affect the productivity of Coca-Cola India’s new bottling plant.</a:t>
                      </a:r>
                    </a:p>
                  </a:txBody>
                  <a:tcPr>
                    <a:solidFill>
                      <a:schemeClr val="tx2">
                        <a:lumMod val="20000"/>
                        <a:lumOff val="80000"/>
                      </a:schemeClr>
                    </a:solidFill>
                  </a:tcPr>
                </a:tc>
                <a:tc hMerge="1">
                  <a:txBody>
                    <a:bodyPr/>
                    <a:lstStyle/>
                    <a:p>
                      <a:endParaRPr lang="en-GB"/>
                    </a:p>
                  </a:txBody>
                  <a:tcPr/>
                </a:tc>
                <a:tc hMerge="1">
                  <a:txBody>
                    <a:bodyPr/>
                    <a:lstStyle/>
                    <a:p>
                      <a:pPr algn="ctr"/>
                      <a:endParaRPr lang="en-GB" sz="153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Arial" panose="020B0604020202020204" pitchFamily="34" charset="0"/>
                          <a:cs typeface="Arial" panose="020B0604020202020204" pitchFamily="34" charset="0"/>
                        </a:rPr>
                        <a:t>8 marks</a:t>
                      </a:r>
                      <a:endParaRPr lang="en-GB" sz="1600" b="0" baseline="0" dirty="0" smtClean="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r>
              <a:tr h="250341">
                <a:tc>
                  <a:txBody>
                    <a:bodyPr/>
                    <a:lstStyle/>
                    <a:p>
                      <a:pPr algn="ctr"/>
                      <a:r>
                        <a:rPr lang="en-GB" sz="1600" b="1" dirty="0" smtClean="0">
                          <a:solidFill>
                            <a:schemeClr val="tx1"/>
                          </a:solidFill>
                          <a:latin typeface="Arial" panose="020B0604020202020204" pitchFamily="34" charset="0"/>
                          <a:cs typeface="Arial" panose="020B0604020202020204" pitchFamily="34" charset="0"/>
                        </a:rPr>
                        <a:t>Level</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600" b="1" dirty="0" smtClean="0">
                          <a:solidFill>
                            <a:schemeClr val="tx1"/>
                          </a:solidFill>
                          <a:latin typeface="Arial" panose="020B0604020202020204" pitchFamily="34" charset="0"/>
                          <a:cs typeface="Arial" panose="020B0604020202020204" pitchFamily="34" charset="0"/>
                        </a:rPr>
                        <a:t>Mark</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600" b="1" dirty="0" smtClean="0">
                          <a:solidFill>
                            <a:schemeClr val="tx1"/>
                          </a:solidFill>
                          <a:latin typeface="Arial" panose="020B0604020202020204" pitchFamily="34" charset="0"/>
                          <a:cs typeface="Arial" panose="020B0604020202020204" pitchFamily="34" charset="0"/>
                        </a:rPr>
                        <a:t>Descriptor</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GB" sz="1600" b="1" dirty="0" smtClean="0">
                          <a:solidFill>
                            <a:schemeClr val="tx1"/>
                          </a:solidFill>
                          <a:latin typeface="Arial" panose="020B0604020202020204" pitchFamily="34" charset="0"/>
                          <a:cs typeface="Arial" panose="020B0604020202020204" pitchFamily="34" charset="0"/>
                        </a:rPr>
                        <a:t>Example</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616659">
                <a:tc>
                  <a:txBody>
                    <a:bodyPr/>
                    <a:lstStyle/>
                    <a:p>
                      <a:pPr algn="ctr"/>
                      <a:r>
                        <a:rPr lang="en-GB" sz="1600" b="0" dirty="0" smtClean="0">
                          <a:solidFill>
                            <a:schemeClr val="tx1"/>
                          </a:solidFill>
                          <a:latin typeface="Arial" panose="020B0604020202020204" pitchFamily="34" charset="0"/>
                          <a:cs typeface="Arial" panose="020B0604020202020204" pitchFamily="34" charset="0"/>
                        </a:rPr>
                        <a:t>4</a:t>
                      </a:r>
                      <a:endParaRPr lang="en-GB" sz="16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600" b="1" dirty="0" smtClean="0">
                          <a:solidFill>
                            <a:schemeClr val="tx1"/>
                          </a:solidFill>
                          <a:latin typeface="Arial" panose="020B0604020202020204" pitchFamily="34" charset="0"/>
                          <a:cs typeface="Arial" panose="020B0604020202020204" pitchFamily="34" charset="0"/>
                        </a:rPr>
                        <a:t>7-8</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l">
                        <a:spcAft>
                          <a:spcPts val="600"/>
                        </a:spcAft>
                      </a:pPr>
                      <a:r>
                        <a:rPr lang="en-US" sz="1600" b="0" i="0" u="none" strike="noStrike" baseline="0" dirty="0" smtClean="0">
                          <a:solidFill>
                            <a:srgbClr val="000000"/>
                          </a:solidFill>
                          <a:latin typeface="Arial" panose="020B0604020202020204" pitchFamily="34" charset="0"/>
                          <a:cs typeface="Arial" panose="020B0604020202020204" pitchFamily="34" charset="0"/>
                        </a:rPr>
                        <a:t>Evaluation must be present and in context showing the impact of these factors on productivity. </a:t>
                      </a:r>
                    </a:p>
                    <a:p>
                      <a:pPr algn="l">
                        <a:spcAft>
                          <a:spcPts val="600"/>
                        </a:spcAft>
                      </a:pPr>
                      <a:r>
                        <a:rPr lang="en-US" sz="1600" b="0" i="0" u="none" strike="noStrike" baseline="0" dirty="0" smtClean="0">
                          <a:solidFill>
                            <a:srgbClr val="000000"/>
                          </a:solidFill>
                          <a:latin typeface="Arial" panose="020B0604020202020204" pitchFamily="34" charset="0"/>
                          <a:cs typeface="Arial" panose="020B0604020202020204" pitchFamily="34" charset="0"/>
                        </a:rPr>
                        <a:t>Award </a:t>
                      </a:r>
                      <a:r>
                        <a:rPr lang="en-US" sz="1600" b="1" i="0" u="none" strike="noStrike" baseline="0" dirty="0" smtClean="0">
                          <a:solidFill>
                            <a:srgbClr val="000000"/>
                          </a:solidFill>
                          <a:latin typeface="Arial" panose="020B0604020202020204" pitchFamily="34" charset="0"/>
                          <a:cs typeface="Arial" panose="020B0604020202020204" pitchFamily="34" charset="0"/>
                        </a:rPr>
                        <a:t>7 marks </a:t>
                      </a:r>
                      <a:r>
                        <a:rPr lang="en-US" sz="1600" b="0" i="0" u="none" strike="noStrike" baseline="0" dirty="0" smtClean="0">
                          <a:solidFill>
                            <a:srgbClr val="000000"/>
                          </a:solidFill>
                          <a:latin typeface="Arial" panose="020B0604020202020204" pitchFamily="34" charset="0"/>
                          <a:cs typeface="Arial" panose="020B0604020202020204" pitchFamily="34" charset="0"/>
                        </a:rPr>
                        <a:t>if one side only is in context </a:t>
                      </a:r>
                    </a:p>
                    <a:p>
                      <a:pPr algn="l">
                        <a:spcAft>
                          <a:spcPts val="600"/>
                        </a:spcAft>
                      </a:pPr>
                      <a:r>
                        <a:rPr lang="en-US" sz="1600" b="0" i="0" u="none" strike="noStrike" baseline="0" dirty="0" smtClean="0">
                          <a:solidFill>
                            <a:srgbClr val="000000"/>
                          </a:solidFill>
                          <a:latin typeface="Arial" panose="020B0604020202020204" pitchFamily="34" charset="0"/>
                          <a:cs typeface="Arial" panose="020B0604020202020204" pitchFamily="34" charset="0"/>
                        </a:rPr>
                        <a:t>Award </a:t>
                      </a:r>
                      <a:r>
                        <a:rPr lang="en-US" sz="1600" b="1" i="0" u="none" strike="noStrike" baseline="0" dirty="0" smtClean="0">
                          <a:solidFill>
                            <a:srgbClr val="000000"/>
                          </a:solidFill>
                          <a:latin typeface="Arial" panose="020B0604020202020204" pitchFamily="34" charset="0"/>
                          <a:cs typeface="Arial" panose="020B0604020202020204" pitchFamily="34" charset="0"/>
                        </a:rPr>
                        <a:t>8 marks </a:t>
                      </a:r>
                      <a:r>
                        <a:rPr lang="en-US" sz="1600" b="0" i="0" u="none" strike="noStrike" baseline="0" dirty="0" smtClean="0">
                          <a:solidFill>
                            <a:srgbClr val="000000"/>
                          </a:solidFill>
                          <a:latin typeface="Arial" panose="020B0604020202020204" pitchFamily="34" charset="0"/>
                          <a:cs typeface="Arial" panose="020B0604020202020204" pitchFamily="34" charset="0"/>
                        </a:rPr>
                        <a:t>if BOTH sides are in context </a:t>
                      </a:r>
                    </a:p>
                    <a:p>
                      <a:pPr algn="l">
                        <a:spcAft>
                          <a:spcPts val="600"/>
                        </a:spcAft>
                      </a:pPr>
                      <a:endParaRPr lang="en-US" sz="1600" b="0" i="0" u="none" strike="noStrike" baseline="0" dirty="0" smtClean="0">
                        <a:solidFill>
                          <a:srgbClr val="000000"/>
                        </a:solidFill>
                        <a:latin typeface="Arial" panose="020B0604020202020204" pitchFamily="34" charset="0"/>
                        <a:cs typeface="Arial" panose="020B0604020202020204" pitchFamily="34" charset="0"/>
                      </a:endParaRPr>
                    </a:p>
                    <a:p>
                      <a:pPr algn="l">
                        <a:spcAft>
                          <a:spcPts val="600"/>
                        </a:spcAft>
                      </a:pPr>
                      <a:r>
                        <a:rPr lang="en-US" sz="1600" b="1" i="0" u="none" strike="noStrike" baseline="0" dirty="0" smtClean="0">
                          <a:solidFill>
                            <a:srgbClr val="000000"/>
                          </a:solidFill>
                          <a:latin typeface="Arial" panose="020B0604020202020204" pitchFamily="34" charset="0"/>
                          <a:cs typeface="Arial" panose="020B0604020202020204" pitchFamily="34" charset="0"/>
                        </a:rPr>
                        <a:t>NB if evaluation not in context limit to Level 3. </a:t>
                      </a:r>
                      <a:endParaRPr lang="en-US" sz="1600" b="0" i="0" u="none" strike="noStrike" baseline="0" dirty="0" smtClean="0">
                        <a:solidFill>
                          <a:srgbClr val="000000"/>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spcAft>
                          <a:spcPts val="600"/>
                        </a:spcAft>
                      </a:pPr>
                      <a:r>
                        <a:rPr lang="en-US" sz="1600" b="0" dirty="0" smtClean="0">
                          <a:solidFill>
                            <a:schemeClr val="tx1"/>
                          </a:solidFill>
                          <a:latin typeface="Arial" panose="020B0604020202020204" pitchFamily="34" charset="0"/>
                          <a:cs typeface="Arial" panose="020B0604020202020204" pitchFamily="34" charset="0"/>
                        </a:rPr>
                        <a:t>e.g. It will depend upon the amount of technology used in the bottling plant and how well it is used.</a:t>
                      </a:r>
                    </a:p>
                    <a:p>
                      <a:pPr algn="l">
                        <a:spcAft>
                          <a:spcPts val="600"/>
                        </a:spcAft>
                      </a:pPr>
                      <a:r>
                        <a:rPr lang="en-US" sz="1600" b="0" dirty="0" smtClean="0">
                          <a:solidFill>
                            <a:schemeClr val="tx1"/>
                          </a:solidFill>
                          <a:latin typeface="Arial" panose="020B0604020202020204" pitchFamily="34" charset="0"/>
                          <a:cs typeface="Arial" panose="020B0604020202020204" pitchFamily="34" charset="0"/>
                        </a:rPr>
                        <a:t>e.g. productivity depends upon the quality of the supply chain such as the bottles arriving and the distribution network.</a:t>
                      </a:r>
                    </a:p>
                    <a:p>
                      <a:pPr algn="l">
                        <a:spcAft>
                          <a:spcPts val="600"/>
                        </a:spcAft>
                      </a:pPr>
                      <a:r>
                        <a:rPr lang="en-US" sz="1600" b="0" dirty="0" smtClean="0">
                          <a:solidFill>
                            <a:schemeClr val="tx1"/>
                          </a:solidFill>
                          <a:latin typeface="Arial" panose="020B0604020202020204" pitchFamily="34" charset="0"/>
                          <a:cs typeface="Arial" panose="020B0604020202020204" pitchFamily="34" charset="0"/>
                        </a:rPr>
                        <a:t>e.g. the high levels of technology will mean that employees will need training and this may reduce the productivity in the short term.</a:t>
                      </a:r>
                      <a:endParaRPr lang="en-GB" sz="16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bl>
          </a:graphicData>
        </a:graphic>
      </p:graphicFrame>
      <p:sp>
        <p:nvSpPr>
          <p:cNvPr id="5" name="TextBox 4">
            <a:hlinkClick r:id="rId3" action="ppaction://hlinkfile"/>
          </p:cNvPr>
          <p:cNvSpPr txBox="1"/>
          <p:nvPr/>
        </p:nvSpPr>
        <p:spPr>
          <a:xfrm>
            <a:off x="8459444" y="1352962"/>
            <a:ext cx="432048" cy="707886"/>
          </a:xfrm>
          <a:prstGeom prst="rect">
            <a:avLst/>
          </a:prstGeom>
          <a:noFill/>
        </p:spPr>
        <p:txBody>
          <a:bodyPr wrap="square" rtlCol="0">
            <a:spAutoFit/>
          </a:bodyPr>
          <a:lstStyle/>
          <a:p>
            <a:r>
              <a:rPr lang="en-GB" sz="4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820236107"/>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637441"/>
          </a:xfrm>
          <a:prstGeom prst="rect">
            <a:avLst/>
          </a:prstGeom>
        </p:spPr>
        <p:txBody>
          <a:bodyPr wrap="square">
            <a:spAutoFit/>
          </a:bodyPr>
          <a:lstStyle/>
          <a:p>
            <a:pPr marL="457200" indent="-457200">
              <a:spcAft>
                <a:spcPts val="400"/>
              </a:spcAft>
              <a:buClr>
                <a:srgbClr val="F79646">
                  <a:lumMod val="50000"/>
                </a:srgbClr>
              </a:buClr>
              <a:buFont typeface="+mj-lt"/>
              <a:buAutoNum type="arabicPeriod" startAt="10"/>
              <a:tabLst>
                <a:tab pos="8345488" algn="r"/>
              </a:tabLst>
            </a:pPr>
            <a:r>
              <a:rPr lang="en-US" sz="2100" dirty="0">
                <a:solidFill>
                  <a:srgbClr val="FF0000"/>
                </a:solidFill>
              </a:rPr>
              <a:t>(b) Assess the likely importance to Coca-Cola India of using quality </a:t>
            </a:r>
            <a:r>
              <a:rPr lang="en-US" sz="2100" dirty="0" smtClean="0">
                <a:solidFill>
                  <a:srgbClr val="FF0000"/>
                </a:solidFill>
              </a:rPr>
              <a:t>management techniques </a:t>
            </a:r>
            <a:r>
              <a:rPr lang="en-US" sz="2100" dirty="0">
                <a:solidFill>
                  <a:srgbClr val="FF0000"/>
                </a:solidFill>
              </a:rPr>
              <a:t>to </a:t>
            </a:r>
            <a:r>
              <a:rPr lang="en-US" sz="2100" dirty="0" smtClean="0">
                <a:solidFill>
                  <a:srgbClr val="FF0000"/>
                </a:solidFill>
              </a:rPr>
              <a:t>maintain sales.</a:t>
            </a:r>
          </a:p>
          <a:p>
            <a:pPr>
              <a:spcAft>
                <a:spcPts val="400"/>
              </a:spcAft>
              <a:buClr>
                <a:srgbClr val="F79646">
                  <a:lumMod val="50000"/>
                </a:srgbClr>
              </a:buClr>
              <a:tabLst>
                <a:tab pos="8345488" algn="r"/>
              </a:tabLst>
            </a:pPr>
            <a:r>
              <a:rPr lang="en-US" sz="2100" b="1" dirty="0" smtClean="0">
                <a:solidFill>
                  <a:srgbClr val="FF0000"/>
                </a:solidFill>
                <a:latin typeface="Arial"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sz="2100" b="1" dirty="0">
                <a:solidFill>
                  <a:srgbClr val="FF0000"/>
                </a:solidFill>
                <a:latin typeface="Arial" charset="0"/>
              </a:rPr>
              <a:t>Total for Question </a:t>
            </a:r>
            <a:r>
              <a:rPr lang="en-US" sz="2100" b="1" dirty="0" smtClean="0">
                <a:solidFill>
                  <a:srgbClr val="FF0000"/>
                </a:solidFill>
                <a:latin typeface="Arial" charset="0"/>
              </a:rPr>
              <a:t>10 </a:t>
            </a:r>
            <a:r>
              <a:rPr lang="en-US" sz="2100" b="1" dirty="0">
                <a:solidFill>
                  <a:srgbClr val="FF0000"/>
                </a:solidFill>
                <a:latin typeface="Arial" charset="0"/>
              </a:rPr>
              <a:t>= </a:t>
            </a:r>
            <a:r>
              <a:rPr lang="en-US" sz="2100" b="1" dirty="0" smtClean="0">
                <a:solidFill>
                  <a:srgbClr val="FF0000"/>
                </a:solidFill>
                <a:latin typeface="Arial" charset="0"/>
              </a:rPr>
              <a:t>12 </a:t>
            </a:r>
            <a:r>
              <a:rPr lang="en-US" sz="2100" b="1" dirty="0">
                <a:solidFill>
                  <a:srgbClr val="FF0000"/>
                </a:solidFill>
                <a:latin typeface="Arial" charset="0"/>
              </a:rPr>
              <a:t>marks)</a:t>
            </a:r>
            <a:endParaRPr lang="en-US" sz="2100" dirty="0">
              <a:solidFill>
                <a:srgbClr val="FF0000"/>
              </a:solidFill>
              <a:latin typeface="Arial" charset="0"/>
            </a:endParaRPr>
          </a:p>
        </p:txBody>
      </p:sp>
      <p:sp>
        <p:nvSpPr>
          <p:cNvPr id="6" name="Title 1"/>
          <p:cNvSpPr>
            <a:spLocks noGrp="1"/>
          </p:cNvSpPr>
          <p:nvPr>
            <p:ph type="title"/>
          </p:nvPr>
        </p:nvSpPr>
        <p:spPr>
          <a:xfrm>
            <a:off x="35496" y="72008"/>
            <a:ext cx="7704856" cy="548680"/>
          </a:xfrm>
        </p:spPr>
        <p:txBody>
          <a:bodyPr>
            <a:noAutofit/>
          </a:bodyPr>
          <a:lstStyle/>
          <a:p>
            <a:r>
              <a:rPr lang="en-GB" sz="4000" dirty="0" smtClean="0"/>
              <a:t>8 – Exam Questions – January 2015</a:t>
            </a:r>
            <a:endParaRPr lang="en-GB" sz="3600" dirty="0"/>
          </a:p>
        </p:txBody>
      </p:sp>
      <p:sp>
        <p:nvSpPr>
          <p:cNvPr id="7" name="TextBox 6">
            <a:hlinkClick r:id="rId3" action="ppaction://hlinkfile"/>
          </p:cNvPr>
          <p:cNvSpPr txBox="1"/>
          <p:nvPr/>
        </p:nvSpPr>
        <p:spPr>
          <a:xfrm>
            <a:off x="8459444" y="1424970"/>
            <a:ext cx="432048" cy="707886"/>
          </a:xfrm>
          <a:prstGeom prst="rect">
            <a:avLst/>
          </a:prstGeom>
          <a:noFill/>
        </p:spPr>
        <p:txBody>
          <a:bodyPr wrap="square" rtlCol="0">
            <a:spAutoFit/>
          </a:bodyPr>
          <a:lstStyle/>
          <a:p>
            <a:r>
              <a:rPr lang="en-GB" sz="4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497569486"/>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smtClean="0"/>
              <a:t>8 </a:t>
            </a:r>
            <a:r>
              <a:rPr lang="en-GB" sz="4000" dirty="0"/>
              <a:t>– Exam Questions – </a:t>
            </a:r>
            <a:r>
              <a:rPr lang="en-GB" sz="4000" dirty="0" smtClean="0"/>
              <a:t>January 2015</a:t>
            </a:r>
            <a:endParaRPr lang="en-GB" sz="40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3751330090"/>
              </p:ext>
            </p:extLst>
          </p:nvPr>
        </p:nvGraphicFramePr>
        <p:xfrm>
          <a:off x="251520" y="1052736"/>
          <a:ext cx="8640960" cy="5684520"/>
        </p:xfrm>
        <a:graphic>
          <a:graphicData uri="http://schemas.openxmlformats.org/drawingml/2006/table">
            <a:tbl>
              <a:tblPr firstRow="1" bandRow="1">
                <a:tableStyleId>{5C22544A-7EE6-4342-B048-85BDC9FD1C3A}</a:tableStyleId>
              </a:tblPr>
              <a:tblGrid>
                <a:gridCol w="720080"/>
                <a:gridCol w="720080"/>
                <a:gridCol w="3600400"/>
                <a:gridCol w="2736304"/>
                <a:gridCol w="864096"/>
              </a:tblGrid>
              <a:tr h="3485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500" b="0" dirty="0" smtClean="0">
                          <a:solidFill>
                            <a:schemeClr val="tx1"/>
                          </a:solidFill>
                          <a:latin typeface="Arial" panose="020B0604020202020204" pitchFamily="34" charset="0"/>
                          <a:cs typeface="Arial" panose="020B0604020202020204" pitchFamily="34" charset="0"/>
                        </a:rPr>
                        <a:t>10 (b)</a:t>
                      </a:r>
                    </a:p>
                  </a:txBody>
                  <a:tcPr>
                    <a:solidFill>
                      <a:schemeClr val="tx2">
                        <a:lumMod val="20000"/>
                        <a:lumOff val="80000"/>
                      </a:schemeClr>
                    </a:solidFill>
                  </a:tcPr>
                </a:tc>
                <a:tc gridSpan="3">
                  <a:txBody>
                    <a:bodyPr/>
                    <a:lstStyle/>
                    <a:p>
                      <a:r>
                        <a:rPr lang="en-US" sz="1400" b="0" dirty="0" smtClean="0">
                          <a:solidFill>
                            <a:schemeClr val="tx1"/>
                          </a:solidFill>
                          <a:latin typeface="Arial" panose="020B0604020202020204" pitchFamily="34" charset="0"/>
                          <a:cs typeface="Arial" panose="020B0604020202020204" pitchFamily="34" charset="0"/>
                        </a:rPr>
                        <a:t>Assess the likely importance to Coca-Cola India of using quality management</a:t>
                      </a:r>
                    </a:p>
                    <a:p>
                      <a:r>
                        <a:rPr lang="en-US" sz="1400" b="0" dirty="0" smtClean="0">
                          <a:solidFill>
                            <a:schemeClr val="tx1"/>
                          </a:solidFill>
                          <a:latin typeface="Arial" panose="020B0604020202020204" pitchFamily="34" charset="0"/>
                          <a:cs typeface="Arial" panose="020B0604020202020204" pitchFamily="34" charset="0"/>
                        </a:rPr>
                        <a:t>techniques to maintain sales.</a:t>
                      </a:r>
                    </a:p>
                  </a:txBody>
                  <a:tcPr>
                    <a:solidFill>
                      <a:schemeClr val="tx2">
                        <a:lumMod val="20000"/>
                        <a:lumOff val="80000"/>
                      </a:schemeClr>
                    </a:solidFill>
                  </a:tcPr>
                </a:tc>
                <a:tc hMerge="1">
                  <a:txBody>
                    <a:bodyPr/>
                    <a:lstStyle/>
                    <a:p>
                      <a:endParaRPr lang="en-GB"/>
                    </a:p>
                  </a:txBody>
                  <a:tcPr/>
                </a:tc>
                <a:tc hMerge="1">
                  <a:txBody>
                    <a:bodyPr/>
                    <a:lstStyle/>
                    <a:p>
                      <a:pPr algn="ctr"/>
                      <a:endParaRPr lang="en-GB" sz="153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kern="1200" dirty="0" smtClean="0">
                          <a:solidFill>
                            <a:schemeClr val="tx1"/>
                          </a:solidFill>
                          <a:latin typeface="Arial" panose="020B0604020202020204" pitchFamily="34" charset="0"/>
                          <a:ea typeface="+mn-ea"/>
                          <a:cs typeface="Arial" panose="020B0604020202020204" pitchFamily="34" charset="0"/>
                        </a:rPr>
                        <a:t>8 marks</a:t>
                      </a:r>
                    </a:p>
                  </a:txBody>
                  <a:tcPr>
                    <a:solidFill>
                      <a:schemeClr val="tx2">
                        <a:lumMod val="20000"/>
                        <a:lumOff val="80000"/>
                      </a:schemeClr>
                    </a:solidFill>
                  </a:tcPr>
                </a:tc>
              </a:tr>
              <a:tr h="250341">
                <a:tc>
                  <a:txBody>
                    <a:bodyPr/>
                    <a:lstStyle/>
                    <a:p>
                      <a:pPr algn="ctr"/>
                      <a:r>
                        <a:rPr lang="en-GB" sz="1500" b="1" dirty="0" smtClean="0">
                          <a:solidFill>
                            <a:schemeClr val="tx1"/>
                          </a:solidFill>
                          <a:latin typeface="Arial" panose="020B0604020202020204" pitchFamily="34" charset="0"/>
                          <a:cs typeface="Arial" panose="020B0604020202020204" pitchFamily="34" charset="0"/>
                        </a:rPr>
                        <a:t>Level</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500" b="1" dirty="0" smtClean="0">
                          <a:solidFill>
                            <a:schemeClr val="tx1"/>
                          </a:solidFill>
                          <a:latin typeface="Arial" panose="020B0604020202020204" pitchFamily="34" charset="0"/>
                          <a:cs typeface="Arial" panose="020B0604020202020204" pitchFamily="34" charset="0"/>
                        </a:rPr>
                        <a:t>Mark</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500" b="1" dirty="0" smtClean="0">
                          <a:solidFill>
                            <a:schemeClr val="tx1"/>
                          </a:solidFill>
                          <a:latin typeface="Arial" panose="020B0604020202020204" pitchFamily="34" charset="0"/>
                          <a:cs typeface="Arial" panose="020B0604020202020204" pitchFamily="34" charset="0"/>
                        </a:rPr>
                        <a:t>Descriptor</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GB" sz="1500" b="1" dirty="0" smtClean="0">
                          <a:solidFill>
                            <a:schemeClr val="tx1"/>
                          </a:solidFill>
                          <a:latin typeface="Arial" panose="020B0604020202020204" pitchFamily="34" charset="0"/>
                          <a:cs typeface="Arial" panose="020B0604020202020204" pitchFamily="34" charset="0"/>
                        </a:rPr>
                        <a:t>Possible content</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616659">
                <a:tc>
                  <a:txBody>
                    <a:bodyPr/>
                    <a:lstStyle/>
                    <a:p>
                      <a:pPr algn="ctr"/>
                      <a:r>
                        <a:rPr lang="en-GB" sz="1500" b="0" smtClean="0">
                          <a:solidFill>
                            <a:schemeClr val="tx1"/>
                          </a:solidFill>
                          <a:latin typeface="Arial" panose="020B0604020202020204" pitchFamily="34" charset="0"/>
                          <a:cs typeface="Arial" panose="020B0604020202020204" pitchFamily="34" charset="0"/>
                        </a:rPr>
                        <a:t>1</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500" b="1" dirty="0" smtClean="0">
                          <a:solidFill>
                            <a:schemeClr val="tx1"/>
                          </a:solidFill>
                          <a:latin typeface="Arial" panose="020B0604020202020204" pitchFamily="34" charset="0"/>
                          <a:cs typeface="Arial" panose="020B0604020202020204" pitchFamily="34" charset="0"/>
                        </a:rPr>
                        <a:t>1-2</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US" sz="1500" b="0" dirty="0" smtClean="0">
                          <a:solidFill>
                            <a:schemeClr val="tx1"/>
                          </a:solidFill>
                          <a:latin typeface="Arial" panose="020B0604020202020204" pitchFamily="34" charset="0"/>
                          <a:cs typeface="Arial" panose="020B0604020202020204" pitchFamily="34" charset="0"/>
                        </a:rPr>
                        <a:t>Knowledge/understanding of quality management techniques must be present</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US" sz="1500" b="0" dirty="0" smtClean="0">
                          <a:solidFill>
                            <a:schemeClr val="tx1"/>
                          </a:solidFill>
                          <a:latin typeface="Arial" panose="020B0604020202020204" pitchFamily="34" charset="0"/>
                          <a:cs typeface="Arial" panose="020B0604020202020204" pitchFamily="34" charset="0"/>
                        </a:rPr>
                        <a:t>e.g. quality management techniques cover a range of options such as quality control, quality assurance and TQM which are all designed to improve and maintain the quality of the product.</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750715">
                <a:tc>
                  <a:txBody>
                    <a:bodyPr/>
                    <a:lstStyle/>
                    <a:p>
                      <a:pPr algn="ctr"/>
                      <a:r>
                        <a:rPr lang="en-GB" sz="1500" b="0" dirty="0" smtClean="0">
                          <a:solidFill>
                            <a:schemeClr val="tx1"/>
                          </a:solidFill>
                          <a:latin typeface="Arial" panose="020B0604020202020204" pitchFamily="34" charset="0"/>
                          <a:cs typeface="Arial" panose="020B0604020202020204" pitchFamily="34" charset="0"/>
                        </a:rPr>
                        <a:t>2</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500" b="1" dirty="0" smtClean="0">
                          <a:solidFill>
                            <a:schemeClr val="tx1"/>
                          </a:solidFill>
                          <a:latin typeface="Arial" panose="020B0604020202020204" pitchFamily="34" charset="0"/>
                          <a:cs typeface="Arial" panose="020B0604020202020204" pitchFamily="34" charset="0"/>
                        </a:rPr>
                        <a:t>3-4</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kumimoji="0" lang="en-US" sz="1500" b="0" kern="1200" dirty="0" smtClean="0">
                          <a:solidFill>
                            <a:schemeClr val="tx1"/>
                          </a:solidFill>
                          <a:latin typeface="Arial" panose="020B0604020202020204" pitchFamily="34" charset="0"/>
                          <a:ea typeface="+mn-ea"/>
                          <a:cs typeface="Arial" panose="020B0604020202020204" pitchFamily="34" charset="0"/>
                        </a:rPr>
                        <a:t>Application must be present, i.e. the answer must be </a:t>
                      </a:r>
                      <a:r>
                        <a:rPr kumimoji="0" lang="en-US" sz="1500" b="0" kern="1200" dirty="0" err="1" smtClean="0">
                          <a:solidFill>
                            <a:schemeClr val="tx1"/>
                          </a:solidFill>
                          <a:latin typeface="Arial" panose="020B0604020202020204" pitchFamily="34" charset="0"/>
                          <a:ea typeface="+mn-ea"/>
                          <a:cs typeface="Arial" panose="020B0604020202020204" pitchFamily="34" charset="0"/>
                        </a:rPr>
                        <a:t>contextualised</a:t>
                      </a:r>
                      <a:r>
                        <a:rPr kumimoji="0" lang="en-US" sz="1500" b="0" kern="1200" dirty="0" smtClean="0">
                          <a:solidFill>
                            <a:schemeClr val="tx1"/>
                          </a:solidFill>
                          <a:latin typeface="Arial" panose="020B0604020202020204" pitchFamily="34" charset="0"/>
                          <a:ea typeface="+mn-ea"/>
                          <a:cs typeface="Arial" panose="020B0604020202020204" pitchFamily="34" charset="0"/>
                        </a:rPr>
                        <a:t> to Coca-Cola India</a:t>
                      </a:r>
                      <a:r>
                        <a:rPr kumimoji="0" lang="en-GB" sz="1800" b="0" i="0" u="none" strike="noStrike" kern="1200" baseline="0" dirty="0" smtClean="0">
                          <a:solidFill>
                            <a:schemeClr val="dk1"/>
                          </a:solidFill>
                          <a:latin typeface="+mn-lt"/>
                          <a:ea typeface="+mn-ea"/>
                          <a:cs typeface="+mn-cs"/>
                        </a:rPr>
                        <a:t>	</a:t>
                      </a:r>
                    </a:p>
                  </a:txBody>
                  <a:tcPr>
                    <a:solidFill>
                      <a:schemeClr val="tx2">
                        <a:lumMod val="20000"/>
                        <a:lumOff val="80000"/>
                      </a:schemeClr>
                    </a:solidFill>
                  </a:tcPr>
                </a:tc>
                <a:tc gridSpan="2">
                  <a:txBody>
                    <a:bodyPr/>
                    <a:lstStyle/>
                    <a:p>
                      <a:pPr algn="l"/>
                      <a:r>
                        <a:rPr lang="en-US" sz="1500" b="0" dirty="0" smtClean="0">
                          <a:solidFill>
                            <a:schemeClr val="tx1"/>
                          </a:solidFill>
                          <a:latin typeface="Arial" panose="020B0604020202020204" pitchFamily="34" charset="0"/>
                          <a:cs typeface="Arial" panose="020B0604020202020204" pitchFamily="34" charset="0"/>
                        </a:rPr>
                        <a:t>e.g. Coca-Cola India use a series of quality management techniques that they share with their suppliers and vendors.</a:t>
                      </a:r>
                    </a:p>
                    <a:p>
                      <a:pPr algn="l"/>
                      <a:r>
                        <a:rPr lang="en-US" sz="1500" b="0" dirty="0" smtClean="0">
                          <a:solidFill>
                            <a:schemeClr val="tx1"/>
                          </a:solidFill>
                          <a:latin typeface="Arial" panose="020B0604020202020204" pitchFamily="34" charset="0"/>
                          <a:cs typeface="Arial" panose="020B0604020202020204" pitchFamily="34" charset="0"/>
                        </a:rPr>
                        <a:t>e.g. quality management ensures the same consistent standards exist in the 58 bottling plants and with 2.2m retailers to reinforce branding.</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1018828">
                <a:tc>
                  <a:txBody>
                    <a:bodyPr/>
                    <a:lstStyle/>
                    <a:p>
                      <a:pPr algn="ctr"/>
                      <a:r>
                        <a:rPr lang="en-GB" sz="1500" b="0" dirty="0" smtClean="0">
                          <a:solidFill>
                            <a:schemeClr val="tx1"/>
                          </a:solidFill>
                          <a:latin typeface="Arial" panose="020B0604020202020204" pitchFamily="34" charset="0"/>
                          <a:cs typeface="Arial" panose="020B0604020202020204" pitchFamily="34" charset="0"/>
                        </a:rPr>
                        <a:t>3</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500" b="1" dirty="0" smtClean="0">
                          <a:solidFill>
                            <a:schemeClr val="tx1"/>
                          </a:solidFill>
                          <a:latin typeface="Arial" panose="020B0604020202020204" pitchFamily="34" charset="0"/>
                          <a:cs typeface="Arial" panose="020B0604020202020204" pitchFamily="34" charset="0"/>
                        </a:rPr>
                        <a:t>5-6</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US" sz="1500" b="0" dirty="0" smtClean="0">
                          <a:solidFill>
                            <a:schemeClr val="tx1"/>
                          </a:solidFill>
                          <a:latin typeface="Arial" panose="020B0604020202020204" pitchFamily="34" charset="0"/>
                          <a:cs typeface="Arial" panose="020B0604020202020204" pitchFamily="34" charset="0"/>
                        </a:rPr>
                        <a:t>Analysis in context must be present, i.e. the candidate must give reasons/ causes/ costs/ consequences of Coca-Cola India using quality management techniques</a:t>
                      </a:r>
                    </a:p>
                    <a:p>
                      <a:r>
                        <a:rPr lang="en-US" sz="1500" b="1" dirty="0" smtClean="0">
                          <a:solidFill>
                            <a:schemeClr val="tx1"/>
                          </a:solidFill>
                          <a:latin typeface="Arial" panose="020B0604020202020204" pitchFamily="34" charset="0"/>
                          <a:cs typeface="Arial" panose="020B0604020202020204" pitchFamily="34" charset="0"/>
                        </a:rPr>
                        <a:t>NB if analysis is not in context limit to Level 2.</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US" sz="1500" b="0" dirty="0" smtClean="0">
                          <a:solidFill>
                            <a:schemeClr val="tx1"/>
                          </a:solidFill>
                          <a:latin typeface="Arial" panose="020B0604020202020204" pitchFamily="34" charset="0"/>
                          <a:cs typeface="Arial" panose="020B0604020202020204" pitchFamily="34" charset="0"/>
                        </a:rPr>
                        <a:t>e.g. this may ensure high quality soft drinks which will lead to customer satisfaction when drinking the product and therefore result in repeat purchases/brand loyalty.</a:t>
                      </a:r>
                    </a:p>
                    <a:p>
                      <a:pPr algn="l"/>
                      <a:r>
                        <a:rPr lang="en-US" sz="1500" b="0" dirty="0" smtClean="0">
                          <a:solidFill>
                            <a:schemeClr val="tx1"/>
                          </a:solidFill>
                          <a:latin typeface="Arial" panose="020B0604020202020204" pitchFamily="34" charset="0"/>
                          <a:cs typeface="Arial" panose="020B0604020202020204" pitchFamily="34" charset="0"/>
                        </a:rPr>
                        <a:t>e.g. to maintain consistency of standards/branding of fizzy drinks</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bl>
          </a:graphicData>
        </a:graphic>
      </p:graphicFrame>
      <p:sp>
        <p:nvSpPr>
          <p:cNvPr id="7" name="TextBox 6">
            <a:hlinkClick r:id="rId3" action="ppaction://hlinkfile"/>
          </p:cNvPr>
          <p:cNvSpPr txBox="1"/>
          <p:nvPr/>
        </p:nvSpPr>
        <p:spPr>
          <a:xfrm>
            <a:off x="8459444" y="1424970"/>
            <a:ext cx="432048" cy="707886"/>
          </a:xfrm>
          <a:prstGeom prst="rect">
            <a:avLst/>
          </a:prstGeom>
          <a:noFill/>
        </p:spPr>
        <p:txBody>
          <a:bodyPr wrap="square" rtlCol="0">
            <a:spAutoFit/>
          </a:bodyPr>
          <a:lstStyle/>
          <a:p>
            <a:r>
              <a:rPr lang="en-GB" sz="4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698241342"/>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smtClean="0"/>
              <a:t>8 – Exam Questions </a:t>
            </a:r>
            <a:r>
              <a:rPr lang="en-GB" sz="4000" dirty="0"/>
              <a:t>– </a:t>
            </a:r>
            <a:r>
              <a:rPr lang="en-GB" sz="4000" dirty="0" smtClean="0"/>
              <a:t>January 2015</a:t>
            </a:r>
            <a:endParaRPr lang="en-GB" sz="40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2850201948"/>
              </p:ext>
            </p:extLst>
          </p:nvPr>
        </p:nvGraphicFramePr>
        <p:xfrm>
          <a:off x="251520" y="1092304"/>
          <a:ext cx="8640961" cy="5196840"/>
        </p:xfrm>
        <a:graphic>
          <a:graphicData uri="http://schemas.openxmlformats.org/drawingml/2006/table">
            <a:tbl>
              <a:tblPr firstRow="1" bandRow="1">
                <a:tableStyleId>{5C22544A-7EE6-4342-B048-85BDC9FD1C3A}</a:tableStyleId>
              </a:tblPr>
              <a:tblGrid>
                <a:gridCol w="732285"/>
                <a:gridCol w="732285"/>
                <a:gridCol w="3431974"/>
                <a:gridCol w="2499531"/>
                <a:gridCol w="1244886"/>
              </a:tblGrid>
              <a:tr h="3485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Arial" panose="020B0604020202020204" pitchFamily="34" charset="0"/>
                          <a:cs typeface="Arial" panose="020B0604020202020204" pitchFamily="34" charset="0"/>
                        </a:rPr>
                        <a:t>10</a:t>
                      </a:r>
                    </a:p>
                  </a:txBody>
                  <a:tcPr>
                    <a:solidFill>
                      <a:schemeClr val="tx2">
                        <a:lumMod val="20000"/>
                        <a:lumOff val="80000"/>
                      </a:schemeClr>
                    </a:solidFill>
                  </a:tcPr>
                </a:tc>
                <a:tc gridSpan="3">
                  <a:txBody>
                    <a:bodyPr/>
                    <a:lstStyle/>
                    <a:p>
                      <a:r>
                        <a:rPr lang="en-US" sz="1600" b="0" dirty="0" smtClean="0">
                          <a:solidFill>
                            <a:schemeClr val="tx1"/>
                          </a:solidFill>
                          <a:latin typeface="Arial" panose="020B0604020202020204" pitchFamily="34" charset="0"/>
                          <a:cs typeface="Arial" panose="020B0604020202020204" pitchFamily="34" charset="0"/>
                        </a:rPr>
                        <a:t>Assess the likely importance to Coca-Cola India of using quality management</a:t>
                      </a:r>
                      <a:r>
                        <a:rPr lang="en-US" sz="1600" b="0" baseline="0" dirty="0" smtClean="0">
                          <a:solidFill>
                            <a:schemeClr val="tx1"/>
                          </a:solidFill>
                          <a:latin typeface="Arial" panose="020B0604020202020204" pitchFamily="34" charset="0"/>
                          <a:cs typeface="Arial" panose="020B0604020202020204" pitchFamily="34" charset="0"/>
                        </a:rPr>
                        <a:t> </a:t>
                      </a:r>
                      <a:r>
                        <a:rPr lang="en-US" sz="1600" b="0" dirty="0" smtClean="0">
                          <a:solidFill>
                            <a:schemeClr val="tx1"/>
                          </a:solidFill>
                          <a:latin typeface="Arial" panose="020B0604020202020204" pitchFamily="34" charset="0"/>
                          <a:cs typeface="Arial" panose="020B0604020202020204" pitchFamily="34" charset="0"/>
                        </a:rPr>
                        <a:t>techniques to maintain sales.</a:t>
                      </a:r>
                    </a:p>
                  </a:txBody>
                  <a:tcPr>
                    <a:solidFill>
                      <a:schemeClr val="tx2">
                        <a:lumMod val="20000"/>
                        <a:lumOff val="80000"/>
                      </a:schemeClr>
                    </a:solidFill>
                  </a:tcPr>
                </a:tc>
                <a:tc hMerge="1">
                  <a:txBody>
                    <a:bodyPr/>
                    <a:lstStyle/>
                    <a:p>
                      <a:endParaRPr lang="en-GB"/>
                    </a:p>
                  </a:txBody>
                  <a:tcPr/>
                </a:tc>
                <a:tc hMerge="1">
                  <a:txBody>
                    <a:bodyPr/>
                    <a:lstStyle/>
                    <a:p>
                      <a:pPr algn="ctr"/>
                      <a:endParaRPr lang="en-GB" sz="153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Arial" panose="020B0604020202020204" pitchFamily="34" charset="0"/>
                          <a:cs typeface="Arial" panose="020B0604020202020204" pitchFamily="34" charset="0"/>
                        </a:rPr>
                        <a:t>12 marks</a:t>
                      </a:r>
                      <a:endParaRPr lang="en-GB" sz="1600" b="0" baseline="0" dirty="0" smtClean="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r>
              <a:tr h="250341">
                <a:tc>
                  <a:txBody>
                    <a:bodyPr/>
                    <a:lstStyle/>
                    <a:p>
                      <a:pPr algn="ctr"/>
                      <a:r>
                        <a:rPr lang="en-GB" sz="1600" b="1" dirty="0" smtClean="0">
                          <a:solidFill>
                            <a:schemeClr val="tx1"/>
                          </a:solidFill>
                          <a:latin typeface="Arial" panose="020B0604020202020204" pitchFamily="34" charset="0"/>
                          <a:cs typeface="Arial" panose="020B0604020202020204" pitchFamily="34" charset="0"/>
                        </a:rPr>
                        <a:t>Level</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600" b="1" dirty="0" smtClean="0">
                          <a:solidFill>
                            <a:schemeClr val="tx1"/>
                          </a:solidFill>
                          <a:latin typeface="Arial" panose="020B0604020202020204" pitchFamily="34" charset="0"/>
                          <a:cs typeface="Arial" panose="020B0604020202020204" pitchFamily="34" charset="0"/>
                        </a:rPr>
                        <a:t>Mark</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600" b="1" dirty="0" smtClean="0">
                          <a:solidFill>
                            <a:schemeClr val="tx1"/>
                          </a:solidFill>
                          <a:latin typeface="Arial" panose="020B0604020202020204" pitchFamily="34" charset="0"/>
                          <a:cs typeface="Arial" panose="020B0604020202020204" pitchFamily="34" charset="0"/>
                        </a:rPr>
                        <a:t>Descriptor</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GB" sz="1600" b="1" dirty="0" smtClean="0">
                          <a:solidFill>
                            <a:schemeClr val="tx1"/>
                          </a:solidFill>
                          <a:latin typeface="Arial" panose="020B0604020202020204" pitchFamily="34" charset="0"/>
                          <a:cs typeface="Arial" panose="020B0604020202020204" pitchFamily="34" charset="0"/>
                        </a:rPr>
                        <a:t>Example</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616659">
                <a:tc>
                  <a:txBody>
                    <a:bodyPr/>
                    <a:lstStyle/>
                    <a:p>
                      <a:pPr algn="ctr"/>
                      <a:r>
                        <a:rPr lang="en-GB" sz="1600" b="0" dirty="0" smtClean="0">
                          <a:solidFill>
                            <a:schemeClr val="tx1"/>
                          </a:solidFill>
                          <a:latin typeface="Arial" panose="020B0604020202020204" pitchFamily="34" charset="0"/>
                          <a:cs typeface="Arial" panose="020B0604020202020204" pitchFamily="34" charset="0"/>
                        </a:rPr>
                        <a:t>4</a:t>
                      </a:r>
                      <a:endParaRPr lang="en-GB" sz="16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600" b="1" dirty="0" smtClean="0">
                          <a:solidFill>
                            <a:schemeClr val="tx1"/>
                          </a:solidFill>
                          <a:latin typeface="Arial" panose="020B0604020202020204" pitchFamily="34" charset="0"/>
                          <a:cs typeface="Arial" panose="020B0604020202020204" pitchFamily="34" charset="0"/>
                        </a:rPr>
                        <a:t>7-12</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l">
                        <a:spcAft>
                          <a:spcPts val="600"/>
                        </a:spcAft>
                      </a:pPr>
                      <a:r>
                        <a:rPr lang="en-US" sz="1600" b="1" i="0" u="none" strike="noStrike" baseline="0" dirty="0" smtClean="0">
                          <a:solidFill>
                            <a:srgbClr val="000000"/>
                          </a:solidFill>
                          <a:latin typeface="Arial" panose="020B0604020202020204" pitchFamily="34" charset="0"/>
                          <a:cs typeface="Arial" panose="020B0604020202020204" pitchFamily="34" charset="0"/>
                        </a:rPr>
                        <a:t>Low Level 4: </a:t>
                      </a:r>
                      <a:r>
                        <a:rPr lang="en-US" sz="1600" b="0" i="0" u="none" strike="noStrike" baseline="0" dirty="0" smtClean="0">
                          <a:solidFill>
                            <a:srgbClr val="000000"/>
                          </a:solidFill>
                          <a:latin typeface="Arial" panose="020B0604020202020204" pitchFamily="34" charset="0"/>
                          <a:cs typeface="Arial" panose="020B0604020202020204" pitchFamily="34" charset="0"/>
                        </a:rPr>
                        <a:t>7-8 marks </a:t>
                      </a:r>
                    </a:p>
                    <a:p>
                      <a:pPr algn="l">
                        <a:spcAft>
                          <a:spcPts val="600"/>
                        </a:spcAft>
                      </a:pPr>
                      <a:r>
                        <a:rPr lang="en-US" sz="1600" b="0" i="0" u="none" strike="noStrike" baseline="0" dirty="0" smtClean="0">
                          <a:solidFill>
                            <a:srgbClr val="000000"/>
                          </a:solidFill>
                          <a:latin typeface="Arial" panose="020B0604020202020204" pitchFamily="34" charset="0"/>
                          <a:cs typeface="Arial" panose="020B0604020202020204" pitchFamily="34" charset="0"/>
                        </a:rPr>
                        <a:t>Limited evaluation must be present and in context </a:t>
                      </a:r>
                    </a:p>
                    <a:p>
                      <a:pPr algn="l">
                        <a:spcAft>
                          <a:spcPts val="600"/>
                        </a:spcAft>
                      </a:pPr>
                      <a:r>
                        <a:rPr lang="en-US" sz="1600" b="1" i="0" u="none" strike="noStrike" baseline="0" dirty="0" smtClean="0">
                          <a:solidFill>
                            <a:srgbClr val="000000"/>
                          </a:solidFill>
                          <a:latin typeface="Arial" panose="020B0604020202020204" pitchFamily="34" charset="0"/>
                          <a:cs typeface="Arial" panose="020B0604020202020204" pitchFamily="34" charset="0"/>
                        </a:rPr>
                        <a:t>Mid Level 4: </a:t>
                      </a:r>
                      <a:r>
                        <a:rPr lang="en-US" sz="1600" b="0" i="0" u="none" strike="noStrike" baseline="0" dirty="0" smtClean="0">
                          <a:solidFill>
                            <a:srgbClr val="000000"/>
                          </a:solidFill>
                          <a:latin typeface="Arial" panose="020B0604020202020204" pitchFamily="34" charset="0"/>
                          <a:cs typeface="Arial" panose="020B0604020202020204" pitchFamily="34" charset="0"/>
                        </a:rPr>
                        <a:t>9-10 marks </a:t>
                      </a:r>
                    </a:p>
                    <a:p>
                      <a:pPr algn="l">
                        <a:spcAft>
                          <a:spcPts val="600"/>
                        </a:spcAft>
                      </a:pPr>
                      <a:r>
                        <a:rPr lang="en-US" sz="1600" b="0" i="0" u="none" strike="noStrike" baseline="0" dirty="0" smtClean="0">
                          <a:solidFill>
                            <a:srgbClr val="000000"/>
                          </a:solidFill>
                          <a:latin typeface="Arial" panose="020B0604020202020204" pitchFamily="34" charset="0"/>
                          <a:cs typeface="Arial" panose="020B0604020202020204" pitchFamily="34" charset="0"/>
                        </a:rPr>
                        <a:t>More evaluation will be present </a:t>
                      </a:r>
                    </a:p>
                    <a:p>
                      <a:pPr algn="l">
                        <a:spcAft>
                          <a:spcPts val="600"/>
                        </a:spcAft>
                      </a:pPr>
                      <a:r>
                        <a:rPr lang="en-GB" sz="1600" b="0" i="0" u="none" strike="noStrike" baseline="0" dirty="0" smtClean="0">
                          <a:solidFill>
                            <a:srgbClr val="000000"/>
                          </a:solidFill>
                          <a:latin typeface="Arial" panose="020B0604020202020204" pitchFamily="34" charset="0"/>
                          <a:cs typeface="Arial" panose="020B0604020202020204" pitchFamily="34" charset="0"/>
                        </a:rPr>
                        <a:t>and in context </a:t>
                      </a:r>
                    </a:p>
                    <a:p>
                      <a:pPr algn="l">
                        <a:spcAft>
                          <a:spcPts val="600"/>
                        </a:spcAft>
                      </a:pPr>
                      <a:r>
                        <a:rPr lang="en-US" sz="1600" b="1" i="0" u="none" strike="noStrike" baseline="0" dirty="0" smtClean="0">
                          <a:solidFill>
                            <a:srgbClr val="000000"/>
                          </a:solidFill>
                          <a:latin typeface="Arial" panose="020B0604020202020204" pitchFamily="34" charset="0"/>
                          <a:cs typeface="Arial" panose="020B0604020202020204" pitchFamily="34" charset="0"/>
                        </a:rPr>
                        <a:t>High Level 4: </a:t>
                      </a:r>
                      <a:r>
                        <a:rPr lang="en-US" sz="1600" b="0" i="0" u="none" strike="noStrike" baseline="0" dirty="0" smtClean="0">
                          <a:solidFill>
                            <a:srgbClr val="000000"/>
                          </a:solidFill>
                          <a:latin typeface="Arial" panose="020B0604020202020204" pitchFamily="34" charset="0"/>
                          <a:cs typeface="Arial" panose="020B0604020202020204" pitchFamily="34" charset="0"/>
                        </a:rPr>
                        <a:t>11-12 marks </a:t>
                      </a:r>
                    </a:p>
                    <a:p>
                      <a:pPr algn="l">
                        <a:spcAft>
                          <a:spcPts val="600"/>
                        </a:spcAft>
                      </a:pPr>
                      <a:r>
                        <a:rPr lang="en-US" sz="1600" b="0" i="0" u="none" strike="noStrike" baseline="0" dirty="0" smtClean="0">
                          <a:solidFill>
                            <a:srgbClr val="000000"/>
                          </a:solidFill>
                          <a:latin typeface="Arial" panose="020B0604020202020204" pitchFamily="34" charset="0"/>
                          <a:cs typeface="Arial" panose="020B0604020202020204" pitchFamily="34" charset="0"/>
                        </a:rPr>
                        <a:t>Evaluation is developed to show a candidate’s real perceptiveness. Several strands may be developed: the answer is clear, coherent and articulate, leading to a convincing conclusion. </a:t>
                      </a:r>
                    </a:p>
                    <a:p>
                      <a:pPr algn="l">
                        <a:spcAft>
                          <a:spcPts val="600"/>
                        </a:spcAft>
                      </a:pPr>
                      <a:r>
                        <a:rPr lang="en-US" sz="1600" b="1" i="0" u="none" strike="noStrike" baseline="0" dirty="0" smtClean="0">
                          <a:solidFill>
                            <a:srgbClr val="000000"/>
                          </a:solidFill>
                          <a:latin typeface="Arial" panose="020B0604020202020204" pitchFamily="34" charset="0"/>
                          <a:cs typeface="Arial" panose="020B0604020202020204" pitchFamily="34" charset="0"/>
                        </a:rPr>
                        <a:t>NB if evaluation not in context limit to Level 3. </a:t>
                      </a:r>
                      <a:endParaRPr lang="en-US" sz="1600" b="0" i="0" u="none" strike="noStrike" baseline="0" dirty="0" smtClean="0">
                        <a:solidFill>
                          <a:srgbClr val="000000"/>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spcAft>
                          <a:spcPts val="600"/>
                        </a:spcAft>
                      </a:pPr>
                      <a:r>
                        <a:rPr lang="en-US" sz="1600" b="0" dirty="0" smtClean="0">
                          <a:solidFill>
                            <a:schemeClr val="tx1"/>
                          </a:solidFill>
                          <a:latin typeface="Arial" panose="020B0604020202020204" pitchFamily="34" charset="0"/>
                          <a:cs typeface="Arial" panose="020B0604020202020204" pitchFamily="34" charset="0"/>
                        </a:rPr>
                        <a:t>e.g. there are many other considerations which affect sales figures such as price, taste, competition from other soft drinks.</a:t>
                      </a:r>
                    </a:p>
                    <a:p>
                      <a:pPr algn="l">
                        <a:spcAft>
                          <a:spcPts val="600"/>
                        </a:spcAft>
                      </a:pPr>
                      <a:r>
                        <a:rPr lang="en-US" sz="1600" b="0" dirty="0" smtClean="0">
                          <a:solidFill>
                            <a:schemeClr val="tx1"/>
                          </a:solidFill>
                          <a:latin typeface="Arial" panose="020B0604020202020204" pitchFamily="34" charset="0"/>
                          <a:cs typeface="Arial" panose="020B0604020202020204" pitchFamily="34" charset="0"/>
                        </a:rPr>
                        <a:t>e.g. quality management techniques must apply to all stages of the production process not just at the end of the production line and could still result in dis-satisfied customers leading to lower sales.</a:t>
                      </a:r>
                    </a:p>
                    <a:p>
                      <a:pPr algn="l">
                        <a:spcAft>
                          <a:spcPts val="600"/>
                        </a:spcAft>
                      </a:pPr>
                      <a:r>
                        <a:rPr lang="en-US" sz="1600" b="0" dirty="0" smtClean="0">
                          <a:solidFill>
                            <a:schemeClr val="tx1"/>
                          </a:solidFill>
                          <a:latin typeface="Arial" panose="020B0604020202020204" pitchFamily="34" charset="0"/>
                          <a:cs typeface="Arial" panose="020B0604020202020204" pitchFamily="34" charset="0"/>
                        </a:rPr>
                        <a:t>e.g. it is expensive in terms of implementation as employees, vendors and suppliers will need training as to how to maintain the same quality which may be reflected in higher prices and therefore lower sales.</a:t>
                      </a:r>
                      <a:endParaRPr lang="en-GB" sz="16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bl>
          </a:graphicData>
        </a:graphic>
      </p:graphicFrame>
      <p:sp>
        <p:nvSpPr>
          <p:cNvPr id="5" name="TextBox 4">
            <a:hlinkClick r:id="rId3" action="ppaction://hlinkfile"/>
          </p:cNvPr>
          <p:cNvSpPr txBox="1"/>
          <p:nvPr/>
        </p:nvSpPr>
        <p:spPr>
          <a:xfrm>
            <a:off x="8459444" y="1424970"/>
            <a:ext cx="432048" cy="707886"/>
          </a:xfrm>
          <a:prstGeom prst="rect">
            <a:avLst/>
          </a:prstGeom>
          <a:noFill/>
        </p:spPr>
        <p:txBody>
          <a:bodyPr wrap="square" rtlCol="0">
            <a:spAutoFit/>
          </a:bodyPr>
          <a:lstStyle/>
          <a:p>
            <a:r>
              <a:rPr lang="en-GB" sz="4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629915458"/>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a:t>7</a:t>
            </a:r>
            <a:r>
              <a:rPr lang="en-GB" sz="4000" dirty="0" smtClean="0"/>
              <a:t> – Exam Questions – June 2015</a:t>
            </a:r>
            <a:endParaRPr lang="en-GB" sz="3600" dirty="0"/>
          </a:p>
        </p:txBody>
      </p:sp>
      <p:sp>
        <p:nvSpPr>
          <p:cNvPr id="7" name="Rectangle 6"/>
          <p:cNvSpPr/>
          <p:nvPr/>
        </p:nvSpPr>
        <p:spPr>
          <a:xfrm>
            <a:off x="305525" y="1124744"/>
            <a:ext cx="8586955" cy="5555367"/>
          </a:xfrm>
          <a:prstGeom prst="rect">
            <a:avLst/>
          </a:prstGeom>
        </p:spPr>
        <p:txBody>
          <a:bodyPr wrap="square">
            <a:spAutoFit/>
          </a:bodyPr>
          <a:lstStyle/>
          <a:p>
            <a:pPr marL="457200" indent="-457200">
              <a:spcAft>
                <a:spcPts val="300"/>
              </a:spcAft>
              <a:buClr>
                <a:srgbClr val="F79646">
                  <a:lumMod val="50000"/>
                </a:srgbClr>
              </a:buClr>
              <a:buFont typeface="+mj-lt"/>
              <a:buAutoNum type="arabicPeriod" startAt="6"/>
              <a:tabLst>
                <a:tab pos="6259116" algn="r"/>
              </a:tabLst>
            </a:pPr>
            <a:r>
              <a:rPr lang="en-US" sz="2000" dirty="0">
                <a:solidFill>
                  <a:srgbClr val="FF0000"/>
                </a:solidFill>
              </a:rPr>
              <a:t>The car manufacturer, </a:t>
            </a:r>
            <a:r>
              <a:rPr lang="en-US" sz="2000" dirty="0" err="1">
                <a:solidFill>
                  <a:srgbClr val="FF0000"/>
                </a:solidFill>
              </a:rPr>
              <a:t>Maruti</a:t>
            </a:r>
            <a:r>
              <a:rPr lang="en-US" sz="2000" dirty="0">
                <a:solidFill>
                  <a:srgbClr val="FF0000"/>
                </a:solidFill>
              </a:rPr>
              <a:t> Suzuki India, uses a system of Total Quality </a:t>
            </a:r>
            <a:r>
              <a:rPr lang="en-US" sz="2000" dirty="0" smtClean="0">
                <a:solidFill>
                  <a:srgbClr val="FF0000"/>
                </a:solidFill>
              </a:rPr>
              <a:t>Management (TQM).</a:t>
            </a:r>
            <a:br>
              <a:rPr lang="en-US" sz="2000" dirty="0" smtClean="0">
                <a:solidFill>
                  <a:srgbClr val="FF0000"/>
                </a:solidFill>
              </a:rPr>
            </a:br>
            <a:r>
              <a:rPr lang="en-US" sz="2000" dirty="0" smtClean="0">
                <a:solidFill>
                  <a:srgbClr val="FF0000"/>
                </a:solidFill>
              </a:rPr>
              <a:t>(</a:t>
            </a:r>
            <a:r>
              <a:rPr lang="en-US" sz="2000" dirty="0">
                <a:solidFill>
                  <a:srgbClr val="FF0000"/>
                </a:solidFill>
              </a:rPr>
              <a:t>a) Using TQM is most likely to result in an increase in</a:t>
            </a:r>
            <a:r>
              <a:rPr lang="en-US" sz="2000" dirty="0">
                <a:solidFill>
                  <a:srgbClr val="FF0000"/>
                </a:solidFill>
                <a:latin typeface="Arial" charset="0"/>
              </a:rPr>
              <a:t>	(1)</a:t>
            </a:r>
          </a:p>
          <a:p>
            <a:pPr marL="804863" indent="-342900">
              <a:spcAft>
                <a:spcPts val="300"/>
              </a:spcAft>
              <a:buClr>
                <a:srgbClr val="F79646">
                  <a:lumMod val="50000"/>
                </a:srgbClr>
              </a:buClr>
              <a:buFont typeface="+mj-lt"/>
              <a:buAutoNum type="alphaUcPeriod"/>
              <a:tabLst>
                <a:tab pos="6259116" algn="r"/>
              </a:tabLst>
            </a:pPr>
            <a:r>
              <a:rPr lang="en-US" sz="2000" dirty="0" smtClean="0">
                <a:solidFill>
                  <a:srgbClr val="FF0000"/>
                </a:solidFill>
              </a:rPr>
              <a:t>customer </a:t>
            </a:r>
            <a:r>
              <a:rPr lang="en-US" sz="2000" dirty="0">
                <a:solidFill>
                  <a:srgbClr val="FF0000"/>
                </a:solidFill>
              </a:rPr>
              <a:t>satisfaction</a:t>
            </a:r>
          </a:p>
          <a:p>
            <a:pPr marL="804863" indent="-342900">
              <a:spcAft>
                <a:spcPts val="300"/>
              </a:spcAft>
              <a:buClr>
                <a:srgbClr val="F79646">
                  <a:lumMod val="50000"/>
                </a:srgbClr>
              </a:buClr>
              <a:buFont typeface="+mj-lt"/>
              <a:buAutoNum type="alphaUcPeriod"/>
              <a:tabLst>
                <a:tab pos="6259116" algn="r"/>
              </a:tabLst>
            </a:pPr>
            <a:r>
              <a:rPr lang="en-US" sz="2000" dirty="0" smtClean="0">
                <a:solidFill>
                  <a:srgbClr val="FF0000"/>
                </a:solidFill>
              </a:rPr>
              <a:t>labour </a:t>
            </a:r>
            <a:r>
              <a:rPr lang="en-US" sz="2000" dirty="0">
                <a:solidFill>
                  <a:srgbClr val="FF0000"/>
                </a:solidFill>
              </a:rPr>
              <a:t>turnover</a:t>
            </a:r>
          </a:p>
          <a:p>
            <a:pPr marL="804863" indent="-342900">
              <a:spcAft>
                <a:spcPts val="300"/>
              </a:spcAft>
              <a:buClr>
                <a:srgbClr val="F79646">
                  <a:lumMod val="50000"/>
                </a:srgbClr>
              </a:buClr>
              <a:buFont typeface="+mj-lt"/>
              <a:buAutoNum type="alphaUcPeriod"/>
              <a:tabLst>
                <a:tab pos="6259116" algn="r"/>
              </a:tabLst>
            </a:pPr>
            <a:r>
              <a:rPr lang="en-US" sz="2000" dirty="0" smtClean="0">
                <a:solidFill>
                  <a:srgbClr val="FF0000"/>
                </a:solidFill>
              </a:rPr>
              <a:t>inventory </a:t>
            </a:r>
            <a:r>
              <a:rPr lang="en-US" sz="2000" dirty="0">
                <a:solidFill>
                  <a:srgbClr val="FF0000"/>
                </a:solidFill>
              </a:rPr>
              <a:t>levels</a:t>
            </a:r>
          </a:p>
          <a:p>
            <a:pPr marL="804863" indent="-342900">
              <a:spcAft>
                <a:spcPts val="300"/>
              </a:spcAft>
              <a:buClr>
                <a:srgbClr val="F79646">
                  <a:lumMod val="50000"/>
                </a:srgbClr>
              </a:buClr>
              <a:buFont typeface="+mj-lt"/>
              <a:buAutoNum type="alphaUcPeriod"/>
              <a:tabLst>
                <a:tab pos="6259116" algn="r"/>
              </a:tabLst>
            </a:pPr>
            <a:r>
              <a:rPr lang="en-US" sz="2000" dirty="0" smtClean="0">
                <a:solidFill>
                  <a:srgbClr val="FF0000"/>
                </a:solidFill>
              </a:rPr>
              <a:t>product defects</a:t>
            </a:r>
          </a:p>
          <a:p>
            <a:pPr>
              <a:spcAft>
                <a:spcPts val="300"/>
              </a:spcAft>
              <a:buClr>
                <a:srgbClr val="F79646">
                  <a:lumMod val="50000"/>
                </a:srgbClr>
              </a:buClr>
              <a:tabLst>
                <a:tab pos="6259116" algn="r"/>
              </a:tabLst>
            </a:pPr>
            <a:r>
              <a:rPr lang="en-US" sz="2000" dirty="0" smtClean="0">
                <a:solidFill>
                  <a:srgbClr val="FF0000"/>
                </a:solidFill>
              </a:rPr>
              <a:t>(b</a:t>
            </a:r>
            <a:r>
              <a:rPr lang="en-US" sz="2000" dirty="0">
                <a:solidFill>
                  <a:srgbClr val="FF0000"/>
                </a:solidFill>
              </a:rPr>
              <a:t>) Explain why this answer is correct.</a:t>
            </a:r>
            <a:r>
              <a:rPr lang="en-US" sz="2000" dirty="0">
                <a:solidFill>
                  <a:srgbClr val="FF0000"/>
                </a:solidFill>
                <a:latin typeface="Arial" charset="0"/>
              </a:rPr>
              <a:t>	(3)</a:t>
            </a:r>
          </a:p>
          <a:p>
            <a:pPr>
              <a:spcAft>
                <a:spcPts val="300"/>
              </a:spcAft>
              <a:buClr>
                <a:srgbClr val="F79646">
                  <a:lumMod val="50000"/>
                </a:srgbClr>
              </a:buClr>
              <a:tabLst>
                <a:tab pos="6259116" algn="r"/>
              </a:tabLst>
            </a:pPr>
            <a:r>
              <a:rPr lang="en-US" sz="2000" dirty="0" smtClean="0">
                <a:solidFill>
                  <a:srgbClr val="FF0000"/>
                </a:solidFill>
              </a:rPr>
              <a:t>______________________________________________________________________________________________________________________</a:t>
            </a:r>
            <a:r>
              <a:rPr lang="en-US" sz="2000" dirty="0">
                <a:solidFill>
                  <a:srgbClr val="FF0000"/>
                </a:solidFill>
              </a:rPr>
              <a:t>___________________________________________________________</a:t>
            </a:r>
            <a:r>
              <a:rPr lang="en-US" sz="20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sz="2000" b="1" dirty="0" smtClean="0">
                <a:solidFill>
                  <a:srgbClr val="FF0000"/>
                </a:solidFill>
                <a:latin typeface="Arial" charset="0"/>
              </a:rPr>
              <a:t>(</a:t>
            </a:r>
            <a:r>
              <a:rPr lang="en-US" sz="2000" b="1" dirty="0">
                <a:solidFill>
                  <a:srgbClr val="FF0000"/>
                </a:solidFill>
                <a:latin typeface="Arial" charset="0"/>
              </a:rPr>
              <a:t>Total for Question 4 = 4 marks)</a:t>
            </a:r>
            <a:endParaRPr lang="en-US" sz="2000" dirty="0">
              <a:solidFill>
                <a:srgbClr val="FF0000"/>
              </a:solidFill>
              <a:latin typeface="Arial" charset="0"/>
            </a:endParaRPr>
          </a:p>
        </p:txBody>
      </p:sp>
      <p:sp>
        <p:nvSpPr>
          <p:cNvPr id="4" name="TextBox 3">
            <a:hlinkClick r:id="rId3" action="ppaction://hlinkfile"/>
          </p:cNvPr>
          <p:cNvSpPr txBox="1"/>
          <p:nvPr/>
        </p:nvSpPr>
        <p:spPr>
          <a:xfrm>
            <a:off x="8459444" y="1052736"/>
            <a:ext cx="432048" cy="707886"/>
          </a:xfrm>
          <a:prstGeom prst="rect">
            <a:avLst/>
          </a:prstGeom>
          <a:noFill/>
        </p:spPr>
        <p:txBody>
          <a:bodyPr wrap="square" rtlCol="0">
            <a:spAutoFit/>
          </a:bodyPr>
          <a:lstStyle/>
          <a:p>
            <a:r>
              <a:rPr lang="en-GB" sz="4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502685021"/>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noAutofit/>
          </a:bodyPr>
          <a:lstStyle/>
          <a:p>
            <a:r>
              <a:rPr lang="en-GB" sz="3000" dirty="0"/>
              <a:t>4 – Exam Questions – January </a:t>
            </a:r>
            <a:r>
              <a:rPr lang="en-GB" sz="3000" dirty="0" smtClean="0"/>
              <a:t>2014</a:t>
            </a:r>
            <a:endParaRPr lang="en-GB" sz="2700" dirty="0"/>
          </a:p>
        </p:txBody>
      </p:sp>
      <p:graphicFrame>
        <p:nvGraphicFramePr>
          <p:cNvPr id="4" name="Table 3"/>
          <p:cNvGraphicFramePr>
            <a:graphicFrameLocks noGrp="1"/>
          </p:cNvGraphicFramePr>
          <p:nvPr>
            <p:extLst>
              <p:ext uri="{D42A27DB-BD31-4B8C-83A1-F6EECF244321}">
                <p14:modId xmlns:p14="http://schemas.microsoft.com/office/powerpoint/2010/main" val="2895725030"/>
              </p:ext>
            </p:extLst>
          </p:nvPr>
        </p:nvGraphicFramePr>
        <p:xfrm>
          <a:off x="323528" y="1124744"/>
          <a:ext cx="8496944" cy="5500612"/>
        </p:xfrm>
        <a:graphic>
          <a:graphicData uri="http://schemas.openxmlformats.org/drawingml/2006/table">
            <a:tbl>
              <a:tblPr firstRow="1" bandRow="1">
                <a:tableStyleId>{5C22544A-7EE6-4342-B048-85BDC9FD1C3A}</a:tableStyleId>
              </a:tblPr>
              <a:tblGrid>
                <a:gridCol w="648072"/>
                <a:gridCol w="6984775"/>
                <a:gridCol w="864097"/>
              </a:tblGrid>
              <a:tr h="589216">
                <a:tc>
                  <a:txBody>
                    <a:bodyPr/>
                    <a:lstStyle/>
                    <a:p>
                      <a:r>
                        <a:rPr lang="en-GB" sz="1800" dirty="0" smtClean="0">
                          <a:latin typeface="Arial" panose="020B0604020202020204" pitchFamily="34" charset="0"/>
                          <a:cs typeface="Arial" panose="020B0604020202020204" pitchFamily="34" charset="0"/>
                        </a:rPr>
                        <a:t>6 (a)</a:t>
                      </a:r>
                      <a:endParaRPr lang="en-GB" sz="1800" dirty="0">
                        <a:latin typeface="Arial" panose="020B0604020202020204" pitchFamily="34" charset="0"/>
                        <a:cs typeface="Arial" panose="020B0604020202020204" pitchFamily="34" charset="0"/>
                      </a:endParaRPr>
                    </a:p>
                  </a:txBody>
                  <a:tcPr marL="68580" marR="68580" marT="34290" marB="34290"/>
                </a:tc>
                <a:tc>
                  <a:txBody>
                    <a:bodyPr/>
                    <a:lstStyle/>
                    <a:p>
                      <a:r>
                        <a:rPr kumimoji="0" lang="en-US" sz="1800" b="0" i="0" u="none" strike="noStrike" kern="1200" baseline="0" dirty="0" smtClean="0">
                          <a:solidFill>
                            <a:schemeClr val="lt1"/>
                          </a:solidFill>
                          <a:latin typeface="Arial" panose="020B0604020202020204" pitchFamily="34" charset="0"/>
                          <a:ea typeface="+mn-ea"/>
                          <a:cs typeface="Arial" panose="020B0604020202020204" pitchFamily="34" charset="0"/>
                        </a:rPr>
                        <a:t>Using TQM is most likely to result in an increase in</a:t>
                      </a:r>
                    </a:p>
                    <a:p>
                      <a:r>
                        <a:rPr kumimoji="0" lang="en-US" sz="1800" b="0" i="0" u="none" strike="noStrike" kern="1200" baseline="0" dirty="0" smtClean="0">
                          <a:solidFill>
                            <a:schemeClr val="lt1"/>
                          </a:solidFill>
                          <a:latin typeface="Arial" panose="020B0604020202020204" pitchFamily="34" charset="0"/>
                          <a:ea typeface="+mn-ea"/>
                          <a:cs typeface="Arial" panose="020B0604020202020204" pitchFamily="34" charset="0"/>
                        </a:rPr>
                        <a:t>Answer: A (customer satisfaction)</a:t>
                      </a:r>
                    </a:p>
                  </a:txBody>
                  <a:tcPr marL="68580" marR="68580" marT="34290" marB="34290"/>
                </a:tc>
                <a:tc>
                  <a:txBody>
                    <a:bodyPr/>
                    <a:lstStyle/>
                    <a:p>
                      <a:pPr algn="ctr"/>
                      <a:r>
                        <a:rPr lang="en-GB" sz="1600" b="0" dirty="0" smtClean="0">
                          <a:latin typeface="Arial" panose="020B0604020202020204" pitchFamily="34" charset="0"/>
                          <a:cs typeface="Arial" panose="020B0604020202020204" pitchFamily="34" charset="0"/>
                        </a:rPr>
                        <a:t>1 mark</a:t>
                      </a:r>
                      <a:endParaRPr lang="en-GB" sz="1600" b="0" dirty="0">
                        <a:latin typeface="Arial" panose="020B0604020202020204" pitchFamily="34" charset="0"/>
                        <a:cs typeface="Arial" panose="020B0604020202020204" pitchFamily="34" charset="0"/>
                      </a:endParaRPr>
                    </a:p>
                  </a:txBody>
                  <a:tcPr marL="68580" marR="68580" marT="34290" marB="34290"/>
                </a:tc>
              </a:tr>
              <a:tr h="4883392">
                <a:tc>
                  <a:txBody>
                    <a:bodyPr/>
                    <a:lstStyle/>
                    <a:p>
                      <a:r>
                        <a:rPr lang="en-GB" sz="1800" dirty="0" smtClean="0">
                          <a:latin typeface="Arial" panose="020B0604020202020204" pitchFamily="34" charset="0"/>
                          <a:cs typeface="Arial" panose="020B0604020202020204" pitchFamily="34" charset="0"/>
                        </a:rPr>
                        <a:t>6 (b)</a:t>
                      </a:r>
                      <a:endParaRPr lang="en-GB" sz="1800" dirty="0">
                        <a:latin typeface="Arial" panose="020B0604020202020204" pitchFamily="34" charset="0"/>
                        <a:cs typeface="Arial" panose="020B0604020202020204" pitchFamily="34" charset="0"/>
                      </a:endParaRPr>
                    </a:p>
                  </a:txBody>
                  <a:tcPr marL="68580" marR="68580" marT="34290" marB="34290"/>
                </a:tc>
                <a:tc>
                  <a:txBody>
                    <a:bodyPr/>
                    <a:lstStyle/>
                    <a:p>
                      <a:pPr algn="l"/>
                      <a:r>
                        <a:rPr lang="en-US" sz="1800" b="1" i="0" u="none" strike="noStrike" baseline="0" dirty="0" smtClean="0">
                          <a:solidFill>
                            <a:srgbClr val="000000"/>
                          </a:solidFill>
                          <a:latin typeface="Arial" panose="020B0604020202020204" pitchFamily="34" charset="0"/>
                          <a:cs typeface="Arial" panose="020B0604020202020204" pitchFamily="34" charset="0"/>
                        </a:rPr>
                        <a:t>Explain why this answer is correct: </a:t>
                      </a:r>
                      <a:endParaRPr lang="en-GB" sz="1800" b="0" i="0" u="none" strike="noStrike" baseline="0" dirty="0" smtClean="0">
                        <a:solidFill>
                          <a:srgbClr val="000000"/>
                        </a:solidFill>
                        <a:latin typeface="Arial" panose="020B0604020202020204" pitchFamily="34" charset="0"/>
                        <a:cs typeface="Arial" panose="020B0604020202020204" pitchFamily="34" charset="0"/>
                      </a:endParaRPr>
                    </a:p>
                    <a:p>
                      <a:pPr marL="285750" indent="-285750" algn="l">
                        <a:buFont typeface="Arial" panose="020B0604020202020204" pitchFamily="34" charset="0"/>
                        <a:buChar char="•"/>
                      </a:pPr>
                      <a:r>
                        <a:rPr lang="en-US" sz="1800" b="0" i="0" u="none" strike="noStrike" baseline="0" dirty="0" smtClean="0">
                          <a:solidFill>
                            <a:srgbClr val="000000"/>
                          </a:solidFill>
                          <a:latin typeface="Arial" panose="020B0604020202020204" pitchFamily="34" charset="0"/>
                          <a:cs typeface="Arial" panose="020B0604020202020204" pitchFamily="34" charset="0"/>
                        </a:rPr>
                        <a:t>Definition of TQM e.g. TQM is when all employees are involved in quality control/take responsibility for the quality of the work </a:t>
                      </a:r>
                      <a:r>
                        <a:rPr lang="en-US" sz="1800" b="1" i="0" u="none" strike="noStrike" baseline="0" dirty="0" smtClean="0">
                          <a:solidFill>
                            <a:srgbClr val="000000"/>
                          </a:solidFill>
                          <a:latin typeface="Arial" panose="020B0604020202020204" pitchFamily="34" charset="0"/>
                          <a:cs typeface="Arial" panose="020B0604020202020204" pitchFamily="34" charset="0"/>
                        </a:rPr>
                        <a:t>(1) </a:t>
                      </a:r>
                      <a:endParaRPr lang="en-US" sz="1800" b="0" i="0" u="none" strike="noStrike" baseline="0" dirty="0" smtClean="0">
                        <a:solidFill>
                          <a:srgbClr val="000000"/>
                        </a:solidFill>
                        <a:latin typeface="Arial" panose="020B0604020202020204" pitchFamily="34" charset="0"/>
                        <a:cs typeface="Arial" panose="020B0604020202020204" pitchFamily="34" charset="0"/>
                      </a:endParaRPr>
                    </a:p>
                    <a:p>
                      <a:pPr marL="285750" indent="-285750" algn="l">
                        <a:buFont typeface="Arial" panose="020B0604020202020204" pitchFamily="34" charset="0"/>
                        <a:buChar char="•"/>
                      </a:pPr>
                      <a:r>
                        <a:rPr lang="en-US" sz="1800" b="0" i="0" u="none" strike="noStrike" baseline="0" dirty="0" smtClean="0">
                          <a:solidFill>
                            <a:srgbClr val="000000"/>
                          </a:solidFill>
                          <a:latin typeface="Arial" panose="020B0604020202020204" pitchFamily="34" charset="0"/>
                          <a:cs typeface="Arial" panose="020B0604020202020204" pitchFamily="34" charset="0"/>
                        </a:rPr>
                        <a:t>Because of TQM the cars are likely to be built to a higher standard </a:t>
                      </a:r>
                      <a:r>
                        <a:rPr lang="en-US" sz="1800" b="1" i="0" u="none" strike="noStrike" baseline="0" dirty="0" smtClean="0">
                          <a:solidFill>
                            <a:srgbClr val="000000"/>
                          </a:solidFill>
                          <a:latin typeface="Arial" panose="020B0604020202020204" pitchFamily="34" charset="0"/>
                          <a:cs typeface="Arial" panose="020B0604020202020204" pitchFamily="34" charset="0"/>
                        </a:rPr>
                        <a:t>(1) </a:t>
                      </a:r>
                      <a:endParaRPr lang="en-US" sz="1800" b="0" i="0" u="none" strike="noStrike" baseline="0" dirty="0" smtClean="0">
                        <a:solidFill>
                          <a:srgbClr val="000000"/>
                        </a:solidFill>
                        <a:latin typeface="Arial" panose="020B0604020202020204" pitchFamily="34" charset="0"/>
                        <a:cs typeface="Arial" panose="020B0604020202020204" pitchFamily="34" charset="0"/>
                      </a:endParaRPr>
                    </a:p>
                    <a:p>
                      <a:pPr marL="285750" indent="-285750" algn="l">
                        <a:buFont typeface="Arial" panose="020B0604020202020204" pitchFamily="34" charset="0"/>
                        <a:buChar char="•"/>
                      </a:pPr>
                      <a:r>
                        <a:rPr lang="en-US" sz="1800" b="0" i="0" u="none" strike="noStrike" baseline="0" dirty="0" smtClean="0">
                          <a:solidFill>
                            <a:srgbClr val="000000"/>
                          </a:solidFill>
                          <a:latin typeface="Arial" panose="020B0604020202020204" pitchFamily="34" charset="0"/>
                          <a:cs typeface="Arial" panose="020B0604020202020204" pitchFamily="34" charset="0"/>
                        </a:rPr>
                        <a:t>This will lead to fewer recalls and customer complaints </a:t>
                      </a:r>
                      <a:r>
                        <a:rPr lang="en-US" sz="1800" b="1" i="0" u="none" strike="noStrike" baseline="0" dirty="0" smtClean="0">
                          <a:solidFill>
                            <a:srgbClr val="000000"/>
                          </a:solidFill>
                          <a:latin typeface="Arial" panose="020B0604020202020204" pitchFamily="34" charset="0"/>
                          <a:cs typeface="Arial" panose="020B0604020202020204" pitchFamily="34" charset="0"/>
                        </a:rPr>
                        <a:t>(1) </a:t>
                      </a:r>
                      <a:endParaRPr lang="en-GB" sz="1800" b="0" i="0" u="none" strike="noStrike" baseline="0" dirty="0" smtClean="0">
                        <a:solidFill>
                          <a:srgbClr val="000000"/>
                        </a:solidFill>
                        <a:latin typeface="Arial" panose="020B0604020202020204" pitchFamily="34" charset="0"/>
                        <a:cs typeface="Arial" panose="020B0604020202020204" pitchFamily="34" charset="0"/>
                      </a:endParaRPr>
                    </a:p>
                    <a:p>
                      <a:pPr algn="l"/>
                      <a:r>
                        <a:rPr lang="en-US" sz="1800" b="0" i="0" u="none" strike="noStrike" baseline="0" dirty="0" smtClean="0">
                          <a:solidFill>
                            <a:srgbClr val="000000"/>
                          </a:solidFill>
                          <a:latin typeface="Arial" panose="020B0604020202020204" pitchFamily="34" charset="0"/>
                          <a:cs typeface="Arial" panose="020B0604020202020204" pitchFamily="34" charset="0"/>
                        </a:rPr>
                        <a:t>Any acceptable answer that shows selective knowledge/understanding/application and/or development </a:t>
                      </a:r>
                      <a:endParaRPr lang="en-GB" sz="1800" b="0" i="0" u="none" strike="noStrike" baseline="0" dirty="0" smtClean="0">
                        <a:solidFill>
                          <a:srgbClr val="000000"/>
                        </a:solidFill>
                        <a:latin typeface="Arial" panose="020B0604020202020204" pitchFamily="34" charset="0"/>
                        <a:cs typeface="Arial" panose="020B0604020202020204" pitchFamily="34" charset="0"/>
                      </a:endParaRPr>
                    </a:p>
                    <a:p>
                      <a:pPr marL="285750" indent="-285750" algn="l">
                        <a:buFont typeface="Arial" panose="020B0604020202020204" pitchFamily="34" charset="0"/>
                        <a:buChar char="•"/>
                      </a:pPr>
                      <a:r>
                        <a:rPr lang="en-US" sz="1800" b="0" i="0" u="none" strike="noStrike" baseline="0" dirty="0" smtClean="0">
                          <a:solidFill>
                            <a:srgbClr val="000000"/>
                          </a:solidFill>
                          <a:latin typeface="Arial" panose="020B0604020202020204" pitchFamily="34" charset="0"/>
                          <a:cs typeface="Arial" panose="020B0604020202020204" pitchFamily="34" charset="0"/>
                        </a:rPr>
                        <a:t>B is wrong because employees are part of the decision making process they will be more motivated and less likely to leave </a:t>
                      </a:r>
                      <a:r>
                        <a:rPr lang="en-US" sz="1800" b="1" i="0" u="none" strike="noStrike" baseline="0" dirty="0" smtClean="0">
                          <a:solidFill>
                            <a:srgbClr val="000000"/>
                          </a:solidFill>
                          <a:latin typeface="Arial" panose="020B0604020202020204" pitchFamily="34" charset="0"/>
                          <a:cs typeface="Arial" panose="020B0604020202020204" pitchFamily="34" charset="0"/>
                        </a:rPr>
                        <a:t>(1) </a:t>
                      </a:r>
                      <a:endParaRPr lang="en-US" sz="1800" b="0" i="0" u="none" strike="noStrike" baseline="0" dirty="0" smtClean="0">
                        <a:solidFill>
                          <a:srgbClr val="000000"/>
                        </a:solidFill>
                        <a:latin typeface="Arial" panose="020B0604020202020204" pitchFamily="34" charset="0"/>
                        <a:cs typeface="Arial" panose="020B0604020202020204" pitchFamily="34" charset="0"/>
                      </a:endParaRPr>
                    </a:p>
                    <a:p>
                      <a:pPr marL="285750" indent="-285750" algn="l">
                        <a:buFont typeface="Arial" panose="020B0604020202020204" pitchFamily="34" charset="0"/>
                        <a:buChar char="•"/>
                      </a:pPr>
                      <a:r>
                        <a:rPr lang="en-US" sz="1800" b="0" i="0" u="none" strike="noStrike" baseline="0" dirty="0" smtClean="0">
                          <a:solidFill>
                            <a:srgbClr val="000000"/>
                          </a:solidFill>
                          <a:latin typeface="Arial" panose="020B0604020202020204" pitchFamily="34" charset="0"/>
                          <a:cs typeface="Arial" panose="020B0604020202020204" pitchFamily="34" charset="0"/>
                        </a:rPr>
                        <a:t>C is wrong because inventory levels will be minimised rather than increased as there is less wasted inventory during production </a:t>
                      </a:r>
                      <a:r>
                        <a:rPr lang="en-US" sz="1800" b="1" i="0" u="none" strike="noStrike" baseline="0" dirty="0" smtClean="0">
                          <a:solidFill>
                            <a:srgbClr val="000000"/>
                          </a:solidFill>
                          <a:latin typeface="Arial" panose="020B0604020202020204" pitchFamily="34" charset="0"/>
                          <a:cs typeface="Arial" panose="020B0604020202020204" pitchFamily="34" charset="0"/>
                        </a:rPr>
                        <a:t>(1) </a:t>
                      </a:r>
                      <a:endParaRPr lang="en-US" sz="1800" b="0" i="0" u="none" strike="noStrike" baseline="0" dirty="0" smtClean="0">
                        <a:solidFill>
                          <a:srgbClr val="000000"/>
                        </a:solidFill>
                        <a:latin typeface="Arial" panose="020B0604020202020204" pitchFamily="34" charset="0"/>
                        <a:cs typeface="Arial" panose="020B0604020202020204" pitchFamily="34" charset="0"/>
                      </a:endParaRPr>
                    </a:p>
                    <a:p>
                      <a:pPr marL="285750" indent="-285750" algn="l">
                        <a:buFont typeface="Arial" panose="020B0604020202020204" pitchFamily="34" charset="0"/>
                        <a:buChar char="•"/>
                      </a:pPr>
                      <a:r>
                        <a:rPr lang="en-US" sz="1800" b="0" i="0" u="none" strike="noStrike" baseline="0" dirty="0" smtClean="0">
                          <a:solidFill>
                            <a:srgbClr val="000000"/>
                          </a:solidFill>
                          <a:latin typeface="Arial" panose="020B0604020202020204" pitchFamily="34" charset="0"/>
                          <a:cs typeface="Arial" panose="020B0604020202020204" pitchFamily="34" charset="0"/>
                        </a:rPr>
                        <a:t>D is wrong because there will be a reduction in product defects as TQM works towards a zero-defect outcome </a:t>
                      </a:r>
                      <a:r>
                        <a:rPr lang="en-US" sz="1800" b="1" i="0" u="none" strike="noStrike" baseline="0" dirty="0" smtClean="0">
                          <a:solidFill>
                            <a:srgbClr val="000000"/>
                          </a:solidFill>
                          <a:latin typeface="Arial" panose="020B0604020202020204" pitchFamily="34" charset="0"/>
                          <a:cs typeface="Arial" panose="020B0604020202020204" pitchFamily="34" charset="0"/>
                        </a:rPr>
                        <a:t>(1) </a:t>
                      </a:r>
                      <a:endParaRPr lang="en-GB" sz="1800" b="0" i="0" u="none" strike="noStrike" baseline="0" dirty="0" smtClean="0">
                        <a:solidFill>
                          <a:srgbClr val="000000"/>
                        </a:solidFill>
                        <a:latin typeface="Arial" panose="020B0604020202020204" pitchFamily="34" charset="0"/>
                        <a:cs typeface="Arial" panose="020B0604020202020204" pitchFamily="34" charset="0"/>
                      </a:endParaRPr>
                    </a:p>
                    <a:p>
                      <a:pPr algn="l"/>
                      <a:r>
                        <a:rPr lang="en-US" sz="1800" b="1" i="0" u="none" strike="noStrike" baseline="0" dirty="0" smtClean="0">
                          <a:solidFill>
                            <a:srgbClr val="000000"/>
                          </a:solidFill>
                          <a:latin typeface="Arial" panose="020B0604020202020204" pitchFamily="34" charset="0"/>
                          <a:cs typeface="Arial" panose="020B0604020202020204" pitchFamily="34" charset="0"/>
                        </a:rPr>
                        <a:t>N.B. up to 2 marks out of 3 may be gained for part (b) if part (a) is incorrect. </a:t>
                      </a:r>
                      <a:endParaRPr lang="en-US" sz="1800" b="0" i="0" u="none" strike="noStrike" baseline="0" dirty="0" smtClean="0">
                        <a:solidFill>
                          <a:srgbClr val="000000"/>
                        </a:solidFill>
                        <a:latin typeface="Arial" panose="020B0604020202020204" pitchFamily="34" charset="0"/>
                        <a:cs typeface="Arial" panose="020B0604020202020204" pitchFamily="34" charset="0"/>
                      </a:endParaRPr>
                    </a:p>
                  </a:txBody>
                  <a:tcPr marL="68580" marR="68580" marT="34290" marB="34290"/>
                </a:tc>
                <a:tc>
                  <a:txBody>
                    <a:bodyPr/>
                    <a:lstStyle/>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r>
                        <a:rPr lang="en-GB" sz="1800" dirty="0" smtClean="0">
                          <a:latin typeface="Arial" panose="020B0604020202020204" pitchFamily="34" charset="0"/>
                          <a:cs typeface="Arial" panose="020B0604020202020204" pitchFamily="34" charset="0"/>
                        </a:rPr>
                        <a:t>1-3 marks</a:t>
                      </a:r>
                    </a:p>
                    <a:p>
                      <a:pPr algn="ctr"/>
                      <a:endParaRPr lang="en-GB" sz="1800" dirty="0" smtClean="0">
                        <a:latin typeface="Arial" panose="020B0604020202020204" pitchFamily="34" charset="0"/>
                        <a:cs typeface="Arial" panose="020B0604020202020204" pitchFamily="34" charset="0"/>
                      </a:endParaRPr>
                    </a:p>
                    <a:p>
                      <a:pPr algn="ctr"/>
                      <a:endParaRPr lang="en-IE"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r>
                        <a:rPr lang="en-GB" sz="1800" dirty="0" smtClean="0">
                          <a:latin typeface="Arial" panose="020B0604020202020204" pitchFamily="34" charset="0"/>
                          <a:cs typeface="Arial" panose="020B0604020202020204" pitchFamily="34" charset="0"/>
                        </a:rPr>
                        <a:t>Total 4</a:t>
                      </a:r>
                      <a:r>
                        <a:rPr lang="en-GB" sz="1800" baseline="0" dirty="0" smtClean="0">
                          <a:latin typeface="Arial" panose="020B0604020202020204" pitchFamily="34" charset="0"/>
                          <a:cs typeface="Arial" panose="020B0604020202020204" pitchFamily="34" charset="0"/>
                        </a:rPr>
                        <a:t> marks</a:t>
                      </a:r>
                      <a:endParaRPr lang="en-GB" sz="1800" dirty="0" smtClean="0">
                        <a:latin typeface="Arial" panose="020B0604020202020204" pitchFamily="34" charset="0"/>
                        <a:cs typeface="Arial" panose="020B0604020202020204" pitchFamily="34" charset="0"/>
                      </a:endParaRPr>
                    </a:p>
                  </a:txBody>
                  <a:tcPr marL="68580" marR="68580" marT="34290" marB="34290"/>
                </a:tc>
              </a:tr>
            </a:tbl>
          </a:graphicData>
        </a:graphic>
      </p:graphicFrame>
      <p:sp>
        <p:nvSpPr>
          <p:cNvPr id="5" name="TextBox 4">
            <a:hlinkClick r:id="rId3" action="ppaction://hlinkfile"/>
          </p:cNvPr>
          <p:cNvSpPr txBox="1"/>
          <p:nvPr/>
        </p:nvSpPr>
        <p:spPr>
          <a:xfrm>
            <a:off x="8172400" y="1857018"/>
            <a:ext cx="432048" cy="707886"/>
          </a:xfrm>
          <a:prstGeom prst="rect">
            <a:avLst/>
          </a:prstGeom>
          <a:noFill/>
        </p:spPr>
        <p:txBody>
          <a:bodyPr wrap="square" rtlCol="0">
            <a:spAutoFit/>
          </a:bodyPr>
          <a:lstStyle/>
          <a:p>
            <a:r>
              <a:rPr lang="en-GB" sz="4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073881562"/>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586145"/>
          </a:xfrm>
          <a:prstGeom prst="rect">
            <a:avLst/>
          </a:prstGeom>
        </p:spPr>
        <p:txBody>
          <a:bodyPr wrap="square">
            <a:spAutoFit/>
          </a:bodyPr>
          <a:lstStyle/>
          <a:p>
            <a:pPr>
              <a:buClr>
                <a:schemeClr val="accent6">
                  <a:lumMod val="50000"/>
                </a:schemeClr>
              </a:buClr>
            </a:pPr>
            <a:r>
              <a:rPr lang="en-US" sz="1700" b="1" dirty="0" smtClean="0"/>
              <a:t>Dos</a:t>
            </a:r>
            <a:endParaRPr lang="en-US" sz="1700" b="1" dirty="0"/>
          </a:p>
          <a:p>
            <a:pPr marL="457200" indent="-457200">
              <a:buClr>
                <a:schemeClr val="accent6">
                  <a:lumMod val="50000"/>
                </a:schemeClr>
              </a:buClr>
              <a:buFont typeface="Wingdings 3" panose="05040102010807070707" pitchFamily="18" charset="2"/>
              <a:buChar char=""/>
            </a:pPr>
            <a:r>
              <a:rPr lang="en-US" sz="1700" dirty="0"/>
              <a:t>Do answer the question</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No credit can be given for good Business Studies knowledge that is not relevant to the question.</a:t>
            </a:r>
          </a:p>
          <a:p>
            <a:pPr marL="457200" indent="-457200">
              <a:buClr>
                <a:schemeClr val="accent6">
                  <a:lumMod val="50000"/>
                </a:schemeClr>
              </a:buClr>
              <a:buFont typeface="Wingdings 3" panose="05040102010807070707" pitchFamily="18" charset="2"/>
              <a:buChar char=""/>
            </a:pPr>
            <a:r>
              <a:rPr lang="en-US" sz="1700" dirty="0"/>
              <a:t>Do use the mark allocation to guide how much you write</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Writing more than necessary will not result in extra marks.</a:t>
            </a:r>
          </a:p>
          <a:p>
            <a:pPr marL="457200" indent="-457200">
              <a:buClr>
                <a:schemeClr val="accent6">
                  <a:lumMod val="50000"/>
                </a:schemeClr>
              </a:buClr>
              <a:buFont typeface="Wingdings 3" panose="05040102010807070707" pitchFamily="18" charset="2"/>
              <a:buChar char=""/>
            </a:pPr>
            <a:r>
              <a:rPr lang="en-US" sz="1700" dirty="0"/>
              <a:t>Do use real-life business-based examples in your answers</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These often help illustrate your level of knowledge.</a:t>
            </a:r>
          </a:p>
          <a:p>
            <a:pPr marL="457200" indent="-457200">
              <a:buClr>
                <a:schemeClr val="accent6">
                  <a:lumMod val="50000"/>
                </a:schemeClr>
              </a:buClr>
              <a:buFont typeface="Wingdings 3" panose="05040102010807070707" pitchFamily="18" charset="2"/>
              <a:buChar char=""/>
            </a:pPr>
            <a:r>
              <a:rPr lang="en-US" sz="1700" dirty="0"/>
              <a:t>Do write legibly</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An examiner cannot give marks if the answer cannot be read.</a:t>
            </a:r>
          </a:p>
          <a:p>
            <a:pPr marL="457200" indent="-457200">
              <a:buClr>
                <a:schemeClr val="accent6">
                  <a:lumMod val="50000"/>
                </a:schemeClr>
              </a:buClr>
              <a:buFont typeface="Wingdings 3" panose="05040102010807070707" pitchFamily="18" charset="2"/>
              <a:buChar char=""/>
            </a:pPr>
            <a:r>
              <a:rPr lang="en-US" sz="1700" dirty="0"/>
              <a:t>Do use correct ‘business language</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Marks will be lost if you fail to use terms appropriately.</a:t>
            </a:r>
          </a:p>
          <a:p>
            <a:pPr>
              <a:buClr>
                <a:schemeClr val="accent6">
                  <a:lumMod val="50000"/>
                </a:schemeClr>
              </a:buClr>
            </a:pPr>
            <a:r>
              <a:rPr lang="en-US" sz="1700" b="1" dirty="0" smtClean="0"/>
              <a:t>Don'ts</a:t>
            </a:r>
            <a:endParaRPr lang="en-US" sz="1700" b="1" dirty="0"/>
          </a:p>
          <a:p>
            <a:pPr marL="457200" indent="-457200">
              <a:buClr>
                <a:schemeClr val="accent6">
                  <a:lumMod val="50000"/>
                </a:schemeClr>
              </a:buClr>
              <a:buFont typeface="Wingdings 3" panose="05040102010807070707" pitchFamily="18" charset="2"/>
              <a:buChar char=""/>
            </a:pPr>
            <a:r>
              <a:rPr lang="en-US" sz="1700" dirty="0"/>
              <a:t>Don't fill up blank spaces on the exam paper</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If you write too much on one question, you may run out of time to answer some of the others.</a:t>
            </a:r>
          </a:p>
          <a:p>
            <a:pPr marL="457200" indent="-457200">
              <a:buClr>
                <a:schemeClr val="accent6">
                  <a:lumMod val="50000"/>
                </a:schemeClr>
              </a:buClr>
              <a:buFont typeface="Wingdings 3" panose="05040102010807070707" pitchFamily="18" charset="2"/>
              <a:buChar char=""/>
            </a:pPr>
            <a:r>
              <a:rPr lang="en-US" sz="1700" dirty="0"/>
              <a:t>Don't contradict yourself</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Present reasoned arguments for and against.</a:t>
            </a:r>
          </a:p>
          <a:p>
            <a:pPr marL="457200" indent="-457200">
              <a:buClr>
                <a:schemeClr val="accent6">
                  <a:lumMod val="50000"/>
                </a:schemeClr>
              </a:buClr>
              <a:buFont typeface="Wingdings 3" panose="05040102010807070707" pitchFamily="18" charset="2"/>
              <a:buChar char=""/>
            </a:pPr>
            <a:r>
              <a:rPr lang="en-US" sz="1700" dirty="0"/>
              <a:t>Don't spend too much time on a part that you find difficult</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Exam time is limited, and you can always return to the difficult part if you have enough time at the end of the exam.</a:t>
            </a:r>
          </a:p>
        </p:txBody>
      </p:sp>
      <p:sp>
        <p:nvSpPr>
          <p:cNvPr id="7"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1017313815"/>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324535"/>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700" dirty="0"/>
              <a:t>As you progress through your course you will do lots of work with your teachers on how to approach </a:t>
            </a:r>
            <a:r>
              <a:rPr lang="en-US" sz="1700" dirty="0" smtClean="0"/>
              <a:t>exam questions</a:t>
            </a:r>
            <a:r>
              <a:rPr lang="en-US" sz="1700" dirty="0"/>
              <a:t>. Here are just a couple of general tips to help you out:</a:t>
            </a:r>
          </a:p>
          <a:p>
            <a:pPr marL="457200" indent="-457200">
              <a:buClr>
                <a:schemeClr val="accent6">
                  <a:lumMod val="50000"/>
                </a:schemeClr>
              </a:buClr>
              <a:buFont typeface="+mj-lt"/>
              <a:buAutoNum type="arabicPeriod"/>
            </a:pPr>
            <a:r>
              <a:rPr lang="en-US" sz="1700" dirty="0" smtClean="0"/>
              <a:t>When </a:t>
            </a:r>
            <a:r>
              <a:rPr lang="en-US" sz="1700" dirty="0"/>
              <a:t>you read a question, look for </a:t>
            </a:r>
            <a:r>
              <a:rPr lang="en-US" sz="1700" b="1" dirty="0"/>
              <a:t>three things:</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command word.</a:t>
            </a:r>
            <a:r>
              <a:rPr lang="en-US" sz="1700" dirty="0"/>
              <a:t> This tells you to ‘describe’, ‘analyse’, ‘assess’ etc. It is important because </a:t>
            </a:r>
            <a:r>
              <a:rPr lang="en-US" sz="1700" dirty="0" smtClean="0"/>
              <a:t>it lets </a:t>
            </a:r>
            <a:r>
              <a:rPr lang="en-US" sz="1700" dirty="0"/>
              <a:t>you know which skills and assessment objectives are being assessed in your answer. Make </a:t>
            </a:r>
            <a:r>
              <a:rPr lang="en-US" sz="1700" dirty="0" smtClean="0"/>
              <a:t>sure you </a:t>
            </a:r>
            <a:r>
              <a:rPr lang="en-US" sz="1700" dirty="0"/>
              <a:t>know what each command word is asking for.</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number of marks</a:t>
            </a:r>
            <a:r>
              <a:rPr lang="en-US" sz="1700" dirty="0">
                <a:solidFill>
                  <a:srgbClr val="FF0000"/>
                </a:solidFill>
              </a:rPr>
              <a:t> </a:t>
            </a:r>
            <a:r>
              <a:rPr lang="en-US" sz="1700" dirty="0"/>
              <a:t>given. This gives you information about how to answer the question </a:t>
            </a:r>
            <a:r>
              <a:rPr lang="en-US" sz="1700" dirty="0" smtClean="0"/>
              <a:t>because you </a:t>
            </a:r>
            <a:r>
              <a:rPr lang="en-US" sz="1700" dirty="0"/>
              <a:t>can see whether marks are given for each skill demonstrated (with low-mark answers) or for </a:t>
            </a:r>
            <a:r>
              <a:rPr lang="en-US" sz="1700" dirty="0" smtClean="0"/>
              <a:t>the level </a:t>
            </a:r>
            <a:r>
              <a:rPr lang="en-US" sz="1700" dirty="0"/>
              <a:t>of response (higher mark answers). Understanding how to gain marks means that you can </a:t>
            </a:r>
            <a:r>
              <a:rPr lang="en-US" sz="1700" dirty="0" smtClean="0"/>
              <a:t>self-check your </a:t>
            </a:r>
            <a:r>
              <a:rPr lang="en-US" sz="1700" dirty="0"/>
              <a:t>answers to see whether you have given the examiner what they need in order to </a:t>
            </a:r>
            <a:r>
              <a:rPr lang="en-US" sz="1700" dirty="0" smtClean="0"/>
              <a:t>award you </a:t>
            </a:r>
            <a:r>
              <a:rPr lang="en-US" sz="1700" dirty="0"/>
              <a:t>full marks.</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relevant theory</a:t>
            </a:r>
            <a:r>
              <a:rPr lang="en-US" sz="1700" b="1" dirty="0"/>
              <a:t>.</a:t>
            </a:r>
            <a:r>
              <a:rPr lang="en-US" sz="1700" dirty="0"/>
              <a:t> Each question is testing your understanding of a piece of theory from </a:t>
            </a:r>
            <a:r>
              <a:rPr lang="en-US" sz="1700" dirty="0" smtClean="0"/>
              <a:t>the unit </a:t>
            </a:r>
            <a:r>
              <a:rPr lang="en-US" sz="1700" dirty="0"/>
              <a:t>specification. You may have to apply this to a specific context, but before this you need to </a:t>
            </a:r>
            <a:r>
              <a:rPr lang="en-US" sz="1700" dirty="0" smtClean="0"/>
              <a:t>be clear </a:t>
            </a:r>
            <a:r>
              <a:rPr lang="en-US" sz="1700" dirty="0"/>
              <a:t>on what the theory is. In this book the questions all relate to the chapter they are in, so this </a:t>
            </a:r>
            <a:r>
              <a:rPr lang="en-US" sz="1700" dirty="0" smtClean="0"/>
              <a:t>is pretty </a:t>
            </a:r>
            <a:r>
              <a:rPr lang="en-US" sz="1700" dirty="0"/>
              <a:t>easy, but get in the habit now of thinking about the key pieces of theory before you start </a:t>
            </a:r>
            <a:r>
              <a:rPr lang="en-US" sz="1700" dirty="0" smtClean="0"/>
              <a:t>to write </a:t>
            </a:r>
            <a:r>
              <a:rPr lang="en-US" sz="1700" dirty="0"/>
              <a:t>your answers.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468325192"/>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632311"/>
          </a:xfrm>
          <a:prstGeom prst="rect">
            <a:avLst/>
          </a:prstGeom>
        </p:spPr>
        <p:txBody>
          <a:bodyPr wrap="square">
            <a:spAutoFit/>
          </a:bodyPr>
          <a:lstStyle/>
          <a:p>
            <a:pPr marL="457200" indent="-457200">
              <a:buClr>
                <a:schemeClr val="accent6">
                  <a:lumMod val="50000"/>
                </a:schemeClr>
              </a:buClr>
              <a:buFont typeface="+mj-lt"/>
              <a:buAutoNum type="arabicPeriod" startAt="2"/>
            </a:pPr>
            <a:r>
              <a:rPr lang="en-US" sz="2000" dirty="0"/>
              <a:t>Application is the skill of writing in context. To help you develop this skill when you read business </a:t>
            </a:r>
            <a:r>
              <a:rPr lang="en-US" sz="2000" dirty="0" smtClean="0"/>
              <a:t>case studies</a:t>
            </a:r>
            <a:r>
              <a:rPr lang="en-US" sz="2000" dirty="0"/>
              <a:t>, as part of your wider reading and in sections B and C of the unit 1 exam paper, make brief </a:t>
            </a:r>
            <a:r>
              <a:rPr lang="en-US" sz="2000" dirty="0" smtClean="0"/>
              <a:t>notes using </a:t>
            </a:r>
            <a:r>
              <a:rPr lang="en-US" sz="2000" dirty="0"/>
              <a:t>the acronym LOSER. Then draw on these notes when applying theory to the business:</a:t>
            </a:r>
          </a:p>
          <a:p>
            <a:pPr marL="795338" indent="-388938">
              <a:buClr>
                <a:schemeClr val="accent6">
                  <a:lumMod val="50000"/>
                </a:schemeClr>
              </a:buClr>
              <a:buFont typeface="Wingdings 3" panose="05040102010807070707" pitchFamily="18" charset="2"/>
              <a:buChar char=""/>
              <a:tabLst>
                <a:tab pos="914400" algn="l"/>
              </a:tabLst>
            </a:pPr>
            <a:r>
              <a:rPr lang="en-US" sz="2000" b="1" dirty="0"/>
              <a:t>LO</a:t>
            </a:r>
            <a:r>
              <a:rPr lang="en-US" sz="2000" dirty="0"/>
              <a:t> stands for long-term and short-term objectives</a:t>
            </a:r>
          </a:p>
          <a:p>
            <a:pPr marL="795338" indent="-388938">
              <a:buClr>
                <a:schemeClr val="accent6">
                  <a:lumMod val="50000"/>
                </a:schemeClr>
              </a:buClr>
              <a:buFont typeface="Wingdings 3" panose="05040102010807070707" pitchFamily="18" charset="2"/>
              <a:buChar char=""/>
              <a:tabLst>
                <a:tab pos="914400" algn="l"/>
              </a:tabLst>
            </a:pPr>
            <a:r>
              <a:rPr lang="en-US" sz="2000" dirty="0"/>
              <a:t>What are the business’s goals, overall and within the situation described in the case study? Any </a:t>
            </a:r>
            <a:r>
              <a:rPr lang="en-US" sz="2000" dirty="0" smtClean="0"/>
              <a:t>issues you </a:t>
            </a:r>
            <a:r>
              <a:rPr lang="en-US" sz="2000" dirty="0"/>
              <a:t>highlight or suggested actions you identify should be relevant to the objectives of the business.</a:t>
            </a:r>
          </a:p>
          <a:p>
            <a:pPr marL="795338" indent="-388938">
              <a:buClr>
                <a:schemeClr val="accent6">
                  <a:lumMod val="50000"/>
                </a:schemeClr>
              </a:buClr>
              <a:buFont typeface="Wingdings 3" panose="05040102010807070707" pitchFamily="18" charset="2"/>
              <a:buChar char=""/>
              <a:tabLst>
                <a:tab pos="914400" algn="l"/>
              </a:tabLst>
            </a:pPr>
            <a:r>
              <a:rPr lang="en-US" sz="2000" b="1" dirty="0"/>
              <a:t>S</a:t>
            </a:r>
            <a:r>
              <a:rPr lang="en-US" sz="2000" dirty="0"/>
              <a:t> stands for stakeholders</a:t>
            </a:r>
          </a:p>
          <a:p>
            <a:pPr marL="795338" indent="-388938">
              <a:buClr>
                <a:schemeClr val="accent6">
                  <a:lumMod val="50000"/>
                </a:schemeClr>
              </a:buClr>
              <a:buFont typeface="Wingdings 3" panose="05040102010807070707" pitchFamily="18" charset="2"/>
              <a:buChar char=""/>
              <a:tabLst>
                <a:tab pos="914400" algn="l"/>
              </a:tabLst>
            </a:pPr>
            <a:r>
              <a:rPr lang="en-US" sz="2000" dirty="0"/>
              <a:t>What groups of individuals have an interest in this business? Be as specific as you can, using the </a:t>
            </a:r>
            <a:r>
              <a:rPr lang="en-US" sz="2000" dirty="0" smtClean="0"/>
              <a:t>names of </a:t>
            </a:r>
            <a:r>
              <a:rPr lang="en-US" sz="2000" dirty="0"/>
              <a:t>owners, for example, or listing the different suppliers if these are mentioned in the case study.</a:t>
            </a:r>
          </a:p>
          <a:p>
            <a:pPr marL="795338" indent="-388938">
              <a:buClr>
                <a:schemeClr val="accent6">
                  <a:lumMod val="50000"/>
                </a:schemeClr>
              </a:buClr>
              <a:buFont typeface="Wingdings 3" panose="05040102010807070707" pitchFamily="18" charset="2"/>
              <a:buChar char=""/>
              <a:tabLst>
                <a:tab pos="914400" algn="l"/>
              </a:tabLst>
            </a:pPr>
            <a:r>
              <a:rPr lang="en-US" sz="2000" b="1" dirty="0"/>
              <a:t>E</a:t>
            </a:r>
            <a:r>
              <a:rPr lang="en-US" sz="2000" dirty="0"/>
              <a:t> stands for </a:t>
            </a:r>
            <a:r>
              <a:rPr lang="en-US" sz="2000" dirty="0" smtClean="0"/>
              <a:t>environment</a:t>
            </a:r>
            <a:endParaRPr lang="en-US" sz="2000" dirty="0"/>
          </a:p>
          <a:p>
            <a:pPr marL="795338" indent="-388938">
              <a:buClr>
                <a:schemeClr val="accent6">
                  <a:lumMod val="50000"/>
                </a:schemeClr>
              </a:buClr>
              <a:buFont typeface="Wingdings 3" panose="05040102010807070707" pitchFamily="18" charset="2"/>
              <a:buChar char=""/>
              <a:tabLst>
                <a:tab pos="914400" algn="l"/>
              </a:tabLst>
            </a:pPr>
            <a:r>
              <a:rPr lang="en-US" sz="2000" dirty="0"/>
              <a:t>Used here, this E refers to everything to do with the environment in which the business operates.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3329640905"/>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586145"/>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700" dirty="0"/>
              <a:t>Consider (briefly) the following:</a:t>
            </a:r>
          </a:p>
          <a:p>
            <a:pPr marL="863600" indent="-406400">
              <a:buClr>
                <a:schemeClr val="accent6">
                  <a:lumMod val="50000"/>
                </a:schemeClr>
              </a:buClr>
              <a:buFont typeface="Wingdings" panose="05000000000000000000" pitchFamily="2" charset="2"/>
              <a:buChar char="v"/>
            </a:pPr>
            <a:r>
              <a:rPr lang="en-US" sz="1700" dirty="0" smtClean="0"/>
              <a:t>The </a:t>
            </a:r>
            <a:r>
              <a:rPr lang="en-US" sz="1700" dirty="0"/>
              <a:t>market in which the business competes</a:t>
            </a:r>
          </a:p>
          <a:p>
            <a:pPr marL="863600" indent="-406400">
              <a:buClr>
                <a:schemeClr val="accent6">
                  <a:lumMod val="50000"/>
                </a:schemeClr>
              </a:buClr>
              <a:buFont typeface="Wingdings" panose="05000000000000000000" pitchFamily="2" charset="2"/>
              <a:buChar char="v"/>
            </a:pPr>
            <a:r>
              <a:rPr lang="en-US" sz="1700" dirty="0" smtClean="0"/>
              <a:t>Major </a:t>
            </a:r>
            <a:r>
              <a:rPr lang="en-US" sz="1700" dirty="0"/>
              <a:t>competitors</a:t>
            </a:r>
          </a:p>
          <a:p>
            <a:pPr marL="863600" indent="-406400">
              <a:buClr>
                <a:schemeClr val="accent6">
                  <a:lumMod val="50000"/>
                </a:schemeClr>
              </a:buClr>
              <a:buFont typeface="Wingdings" panose="05000000000000000000" pitchFamily="2" charset="2"/>
              <a:buChar char="v"/>
            </a:pPr>
            <a:r>
              <a:rPr lang="en-US" sz="1700" dirty="0" smtClean="0"/>
              <a:t>Trends </a:t>
            </a:r>
            <a:r>
              <a:rPr lang="en-US" sz="1700" dirty="0"/>
              <a:t>in the market</a:t>
            </a:r>
          </a:p>
          <a:p>
            <a:pPr marL="863600" indent="-406400">
              <a:buClr>
                <a:schemeClr val="accent6">
                  <a:lumMod val="50000"/>
                </a:schemeClr>
              </a:buClr>
              <a:buFont typeface="Wingdings" panose="05000000000000000000" pitchFamily="2" charset="2"/>
              <a:buChar char="v"/>
            </a:pPr>
            <a:r>
              <a:rPr lang="en-US" sz="1700" dirty="0" smtClean="0"/>
              <a:t>Economic </a:t>
            </a:r>
            <a:r>
              <a:rPr lang="en-US" sz="1700" dirty="0"/>
              <a:t>conditions</a:t>
            </a:r>
          </a:p>
          <a:p>
            <a:pPr marL="863600" indent="-406400">
              <a:buClr>
                <a:schemeClr val="accent6">
                  <a:lumMod val="50000"/>
                </a:schemeClr>
              </a:buClr>
              <a:buFont typeface="Wingdings" panose="05000000000000000000" pitchFamily="2" charset="2"/>
              <a:buChar char="v"/>
            </a:pPr>
            <a:r>
              <a:rPr lang="en-US" sz="1700" dirty="0" smtClean="0"/>
              <a:t>Any </a:t>
            </a:r>
            <a:r>
              <a:rPr lang="en-US" sz="1700" dirty="0"/>
              <a:t>other relevant SLEPT factors. SLEPT stands for: Social, Legal, Economic, Political, Technological.</a:t>
            </a:r>
          </a:p>
          <a:p>
            <a:pPr marL="457200" indent="-457200">
              <a:buClr>
                <a:schemeClr val="accent6">
                  <a:lumMod val="50000"/>
                </a:schemeClr>
              </a:buClr>
              <a:buFont typeface="Wingdings 3" panose="05040102010807070707" pitchFamily="18" charset="2"/>
              <a:buChar char=""/>
            </a:pPr>
            <a:r>
              <a:rPr lang="en-US" sz="1700" dirty="0"/>
              <a:t>It is an acronym commonly used to embrace all aspects of the business environment.</a:t>
            </a:r>
          </a:p>
          <a:p>
            <a:pPr marL="457200" indent="-457200">
              <a:buClr>
                <a:schemeClr val="accent6">
                  <a:lumMod val="50000"/>
                </a:schemeClr>
              </a:buClr>
              <a:buFont typeface="Wingdings 3" panose="05040102010807070707" pitchFamily="18" charset="2"/>
              <a:buChar char=""/>
            </a:pPr>
            <a:r>
              <a:rPr lang="en-US" sz="1700" b="1" dirty="0"/>
              <a:t>R</a:t>
            </a:r>
            <a:r>
              <a:rPr lang="en-US" sz="1700" dirty="0"/>
              <a:t> stands for resources.</a:t>
            </a:r>
          </a:p>
          <a:p>
            <a:pPr marL="457200" indent="-457200">
              <a:buClr>
                <a:schemeClr val="accent6">
                  <a:lumMod val="50000"/>
                </a:schemeClr>
              </a:buClr>
              <a:buFont typeface="Wingdings 3" panose="05040102010807070707" pitchFamily="18" charset="2"/>
              <a:buChar char=""/>
            </a:pPr>
            <a:r>
              <a:rPr lang="en-US" sz="1700" dirty="0"/>
              <a:t>The E above asks you to look at factors which are beyond the business’s control – these apply to all </a:t>
            </a:r>
            <a:r>
              <a:rPr lang="en-US" sz="1700" dirty="0" smtClean="0"/>
              <a:t>firms in </a:t>
            </a:r>
            <a:r>
              <a:rPr lang="en-US" sz="1700" dirty="0"/>
              <a:t>the market. Resources are factors which are specific to the business and are not available to </a:t>
            </a:r>
            <a:r>
              <a:rPr lang="en-US" sz="1700" dirty="0" smtClean="0"/>
              <a:t>all firms</a:t>
            </a:r>
            <a:r>
              <a:rPr lang="en-US" sz="1700" dirty="0"/>
              <a:t>… the opposite. Using resources effectively can give a firm a source of competitive advantage. </a:t>
            </a:r>
            <a:r>
              <a:rPr lang="en-US" sz="1700" dirty="0" smtClean="0"/>
              <a:t>This means </a:t>
            </a:r>
            <a:r>
              <a:rPr lang="en-US" sz="1700" dirty="0"/>
              <a:t>a way to gain customers over competitors. Resources could include:</a:t>
            </a:r>
          </a:p>
          <a:p>
            <a:pPr marL="863600" indent="-406400">
              <a:buClr>
                <a:schemeClr val="accent6">
                  <a:lumMod val="50000"/>
                </a:schemeClr>
              </a:buClr>
              <a:buFont typeface="Wingdings" panose="05000000000000000000" pitchFamily="2" charset="2"/>
              <a:buChar char="v"/>
            </a:pPr>
            <a:r>
              <a:rPr lang="en-US" sz="1700" dirty="0" smtClean="0"/>
              <a:t>Special </a:t>
            </a:r>
            <a:r>
              <a:rPr lang="en-US" sz="1700" dirty="0"/>
              <a:t>staff skills and expertise</a:t>
            </a:r>
          </a:p>
          <a:p>
            <a:pPr marL="863600" indent="-406400">
              <a:buClr>
                <a:schemeClr val="accent6">
                  <a:lumMod val="50000"/>
                </a:schemeClr>
              </a:buClr>
              <a:buFont typeface="Wingdings" panose="05000000000000000000" pitchFamily="2" charset="2"/>
              <a:buChar char="v"/>
            </a:pPr>
            <a:r>
              <a:rPr lang="en-US" sz="1700" dirty="0" smtClean="0"/>
              <a:t>Money </a:t>
            </a:r>
            <a:r>
              <a:rPr lang="en-US" sz="1700" dirty="0"/>
              <a:t>in the bank</a:t>
            </a:r>
          </a:p>
          <a:p>
            <a:pPr marL="863600" indent="-406400">
              <a:buClr>
                <a:schemeClr val="accent6">
                  <a:lumMod val="50000"/>
                </a:schemeClr>
              </a:buClr>
              <a:buFont typeface="Wingdings" panose="05000000000000000000" pitchFamily="2" charset="2"/>
              <a:buChar char="v"/>
            </a:pPr>
            <a:r>
              <a:rPr lang="en-US" sz="1700" dirty="0" smtClean="0"/>
              <a:t>A </a:t>
            </a:r>
            <a:r>
              <a:rPr lang="en-US" sz="1700" dirty="0"/>
              <a:t>good reputation</a:t>
            </a:r>
          </a:p>
          <a:p>
            <a:pPr marL="863600" indent="-406400">
              <a:buClr>
                <a:schemeClr val="accent6">
                  <a:lumMod val="50000"/>
                </a:schemeClr>
              </a:buClr>
              <a:buFont typeface="Wingdings" panose="05000000000000000000" pitchFamily="2" charset="2"/>
              <a:buChar char="v"/>
            </a:pPr>
            <a:r>
              <a:rPr lang="en-US" sz="1700" dirty="0" smtClean="0"/>
              <a:t>Strong </a:t>
            </a:r>
            <a:r>
              <a:rPr lang="en-US" sz="1700" dirty="0"/>
              <a:t>brands</a:t>
            </a:r>
          </a:p>
          <a:p>
            <a:pPr marL="863600" indent="-406400">
              <a:buClr>
                <a:schemeClr val="accent6">
                  <a:lumMod val="50000"/>
                </a:schemeClr>
              </a:buClr>
              <a:buFont typeface="Wingdings" panose="05000000000000000000" pitchFamily="2" charset="2"/>
              <a:buChar char="v"/>
            </a:pPr>
            <a:r>
              <a:rPr lang="en-US" sz="1700" dirty="0" smtClean="0"/>
              <a:t>A </a:t>
            </a:r>
            <a:r>
              <a:rPr lang="en-US" sz="1700" dirty="0"/>
              <a:t>secure customer base</a:t>
            </a:r>
          </a:p>
          <a:p>
            <a:pPr marL="863600" indent="-406400">
              <a:buClr>
                <a:schemeClr val="accent6">
                  <a:lumMod val="50000"/>
                </a:schemeClr>
              </a:buClr>
              <a:buFont typeface="Wingdings" panose="05000000000000000000" pitchFamily="2" charset="2"/>
              <a:buChar char="v"/>
            </a:pPr>
            <a:r>
              <a:rPr lang="en-US" sz="1700" dirty="0" smtClean="0"/>
              <a:t>Access </a:t>
            </a:r>
            <a:r>
              <a:rPr lang="en-US" sz="1700" dirty="0"/>
              <a:t>to particularly high quality raw materials, or to low cost materials.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1674498760"/>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940088"/>
          </a:xfrm>
          <a:prstGeom prst="rect">
            <a:avLst/>
          </a:prstGeom>
        </p:spPr>
        <p:txBody>
          <a:bodyPr wrap="square">
            <a:spAutoFit/>
          </a:bodyPr>
          <a:lstStyle/>
          <a:p>
            <a:pPr>
              <a:buClr>
                <a:schemeClr val="accent6">
                  <a:lumMod val="50000"/>
                </a:schemeClr>
              </a:buClr>
            </a:pPr>
            <a:r>
              <a:rPr lang="en-US" sz="1830" b="1" dirty="0">
                <a:solidFill>
                  <a:schemeClr val="accent5">
                    <a:lumMod val="50000"/>
                  </a:schemeClr>
                </a:solidFill>
              </a:rPr>
              <a:t>Quality in the food industry</a:t>
            </a:r>
          </a:p>
          <a:p>
            <a:pPr marL="439738" indent="-439738">
              <a:buClr>
                <a:schemeClr val="accent6">
                  <a:lumMod val="50000"/>
                </a:schemeClr>
              </a:buClr>
              <a:buFont typeface="Wingdings 3" panose="05040102010807070707" pitchFamily="18" charset="2"/>
              <a:buChar char=""/>
            </a:pPr>
            <a:r>
              <a:rPr lang="en-US" sz="1830" dirty="0">
                <a:solidFill>
                  <a:schemeClr val="accent5">
                    <a:lumMod val="50000"/>
                  </a:schemeClr>
                </a:solidFill>
              </a:rPr>
              <a:t>Food safety is vital in all areas of the industry. There have been a number of instances of firms going out of business when their food quality has been found to be defective. Discoveries of bacteria in food get national news coverage, of both the event and the food supplier, and can ruin the latter's reputation.</a:t>
            </a:r>
          </a:p>
          <a:p>
            <a:pPr marL="439738" indent="-439738">
              <a:buClr>
                <a:schemeClr val="accent6">
                  <a:lumMod val="50000"/>
                </a:schemeClr>
              </a:buClr>
              <a:buFont typeface="Wingdings 3" panose="05040102010807070707" pitchFamily="18" charset="2"/>
              <a:buChar char=""/>
            </a:pPr>
            <a:r>
              <a:rPr lang="en-US" sz="1830" dirty="0">
                <a:solidFill>
                  <a:schemeClr val="accent5">
                    <a:lumMod val="50000"/>
                  </a:schemeClr>
                </a:solidFill>
              </a:rPr>
              <a:t>To help reduce these instances a number of local authorities operate 'scores on the door' schemes where all establishments selling food have annual inspections and are graded either A to E or 1 to 5, depending on a number of factors relating to fitness for purpose.</a:t>
            </a:r>
          </a:p>
          <a:p>
            <a:pPr marL="439738" indent="-439738">
              <a:buClr>
                <a:schemeClr val="accent6">
                  <a:lumMod val="50000"/>
                </a:schemeClr>
              </a:buClr>
              <a:buFont typeface="Wingdings 3" panose="05040102010807070707" pitchFamily="18" charset="2"/>
              <a:buChar char=""/>
            </a:pPr>
            <a:r>
              <a:rPr lang="en-US" sz="1830" dirty="0">
                <a:solidFill>
                  <a:schemeClr val="accent5">
                    <a:lumMod val="50000"/>
                  </a:schemeClr>
                </a:solidFill>
              </a:rPr>
              <a:t>At McDonald's the firm concentrates on five main ingredients in order to meet quality requirements - beef, chicken, bread, potatoes and milk. Relationships with suppliers are of particular importance for all those involved. McDonald's, like all food outlets, are subject to random inspections so it is important that all their outlets meet the required standards: a bad reputation at one outlet will damage all outlets.</a:t>
            </a:r>
          </a:p>
          <a:p>
            <a:pPr>
              <a:buClr>
                <a:schemeClr val="accent6">
                  <a:lumMod val="50000"/>
                </a:schemeClr>
              </a:buClr>
            </a:pPr>
            <a:r>
              <a:rPr lang="en-US" sz="1830" b="1" dirty="0">
                <a:solidFill>
                  <a:srgbClr val="FF0000"/>
                </a:solidFill>
              </a:rPr>
              <a:t>Questions</a:t>
            </a:r>
          </a:p>
          <a:p>
            <a:pPr marL="457200" indent="-457200">
              <a:buClr>
                <a:schemeClr val="accent6">
                  <a:lumMod val="50000"/>
                </a:schemeClr>
              </a:buClr>
              <a:buFont typeface="+mj-lt"/>
              <a:buAutoNum type="arabicPeriod"/>
            </a:pPr>
            <a:r>
              <a:rPr lang="en-US" sz="1830" dirty="0" smtClean="0">
                <a:solidFill>
                  <a:srgbClr val="FF0000"/>
                </a:solidFill>
              </a:rPr>
              <a:t>Explain </a:t>
            </a:r>
            <a:r>
              <a:rPr lang="en-US" sz="1830" dirty="0">
                <a:solidFill>
                  <a:srgbClr val="FF0000"/>
                </a:solidFill>
              </a:rPr>
              <a:t>two reasons why quality matters greatly in food outlets.</a:t>
            </a:r>
          </a:p>
          <a:p>
            <a:pPr marL="457200" indent="-457200">
              <a:buClr>
                <a:schemeClr val="accent6">
                  <a:lumMod val="50000"/>
                </a:schemeClr>
              </a:buClr>
              <a:buFont typeface="+mj-lt"/>
              <a:buAutoNum type="arabicPeriod"/>
            </a:pPr>
            <a:r>
              <a:rPr lang="en-US" sz="1830" dirty="0" smtClean="0">
                <a:solidFill>
                  <a:srgbClr val="FF0000"/>
                </a:solidFill>
              </a:rPr>
              <a:t>What </a:t>
            </a:r>
            <a:r>
              <a:rPr lang="en-US" sz="1830" dirty="0">
                <a:solidFill>
                  <a:srgbClr val="FF0000"/>
                </a:solidFill>
              </a:rPr>
              <a:t>quality issues can you think of that would affect (a) manufacturers of cars and (b) clothing suppliers</a:t>
            </a:r>
            <a:r>
              <a:rPr lang="en-US" sz="1830" dirty="0" smtClean="0">
                <a:solidFill>
                  <a:srgbClr val="FF0000"/>
                </a:solidFill>
              </a:rPr>
              <a:t>?</a:t>
            </a:r>
            <a:endParaRPr lang="en-US" sz="1830" dirty="0">
              <a:solidFill>
                <a:srgbClr val="FF0000"/>
              </a:solidFill>
            </a:endParaRPr>
          </a:p>
        </p:txBody>
      </p:sp>
      <p:sp>
        <p:nvSpPr>
          <p:cNvPr id="6" name="Title 1"/>
          <p:cNvSpPr>
            <a:spLocks noGrp="1"/>
          </p:cNvSpPr>
          <p:nvPr>
            <p:ph type="title"/>
          </p:nvPr>
        </p:nvSpPr>
        <p:spPr>
          <a:xfrm>
            <a:off x="35496" y="72008"/>
            <a:ext cx="7704856" cy="548680"/>
          </a:xfrm>
        </p:spPr>
        <p:txBody>
          <a:bodyPr>
            <a:noAutofit/>
          </a:bodyPr>
          <a:lstStyle/>
          <a:p>
            <a:r>
              <a:rPr lang="en-GB" dirty="0" smtClean="0"/>
              <a:t>10.1 </a:t>
            </a:r>
            <a:r>
              <a:rPr lang="en-GB" dirty="0"/>
              <a:t>– </a:t>
            </a:r>
            <a:r>
              <a:rPr lang="en-GB" dirty="0" smtClean="0"/>
              <a:t>Quality Control</a:t>
            </a:r>
            <a:endParaRPr lang="en-GB" sz="4000" dirty="0"/>
          </a:p>
        </p:txBody>
      </p:sp>
      <p:sp>
        <p:nvSpPr>
          <p:cNvPr id="5" name="Round Same Side Corner Rectangle 4">
            <a:hlinkClick r:id="" action="ppaction://noaction"/>
          </p:cNvPr>
          <p:cNvSpPr/>
          <p:nvPr/>
        </p:nvSpPr>
        <p:spPr>
          <a:xfrm>
            <a:off x="6768000" y="666000"/>
            <a:ext cx="720080" cy="3348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53</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46225713"/>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516478" cy="5847755"/>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2170" dirty="0"/>
              <a:t>Traditional quality control in manufacturing involves inspecting and checking work that has been completed. Every product may be inspected, or a sample may be taken. </a:t>
            </a:r>
            <a:endParaRPr lang="en-US" sz="2170" dirty="0" smtClean="0"/>
          </a:p>
          <a:p>
            <a:pPr marL="439738" indent="-439738">
              <a:buClr>
                <a:schemeClr val="accent6">
                  <a:lumMod val="50000"/>
                </a:schemeClr>
              </a:buClr>
              <a:buFont typeface="Wingdings 3" panose="05040102010807070707" pitchFamily="18" charset="2"/>
              <a:buChar char=""/>
            </a:pPr>
            <a:r>
              <a:rPr lang="en-US" sz="2170" dirty="0" smtClean="0"/>
              <a:t>Quality </a:t>
            </a:r>
            <a:r>
              <a:rPr lang="en-US" sz="2170" dirty="0"/>
              <a:t>targets may be set, whereby the number of defective products must be kept below a certain percentage. This approach was suitable for assembly-line production where each person performs a single task. </a:t>
            </a:r>
            <a:endParaRPr lang="en-US" sz="2170" dirty="0" smtClean="0"/>
          </a:p>
          <a:p>
            <a:pPr marL="439738" indent="-439738">
              <a:buClr>
                <a:schemeClr val="accent6">
                  <a:lumMod val="50000"/>
                </a:schemeClr>
              </a:buClr>
              <a:buFont typeface="Wingdings 3" panose="05040102010807070707" pitchFamily="18" charset="2"/>
              <a:buChar char=""/>
            </a:pPr>
            <a:r>
              <a:rPr lang="en-US" sz="2170" dirty="0" smtClean="0"/>
              <a:t>Employees </a:t>
            </a:r>
            <a:r>
              <a:rPr lang="en-US" sz="2170" dirty="0"/>
              <a:t>might have few skills and little insight into the production process. Sometimes managers feared that rigorous quality control might raise costs and threaten </a:t>
            </a:r>
            <a:r>
              <a:rPr lang="en-US" sz="2170" dirty="0" smtClean="0"/>
              <a:t>profit</a:t>
            </a:r>
            <a:r>
              <a:rPr lang="en-US" sz="2170" dirty="0"/>
              <a:t> </a:t>
            </a:r>
            <a:r>
              <a:rPr lang="en-US" sz="2170" dirty="0" smtClean="0"/>
              <a:t>s.</a:t>
            </a:r>
          </a:p>
          <a:p>
            <a:pPr marL="439738" indent="-439738">
              <a:buClr>
                <a:schemeClr val="accent6">
                  <a:lumMod val="50000"/>
                </a:schemeClr>
              </a:buClr>
              <a:buFont typeface="Wingdings 3" panose="05040102010807070707" pitchFamily="18" charset="2"/>
              <a:buChar char=""/>
            </a:pPr>
            <a:r>
              <a:rPr lang="en-US" sz="2170" dirty="0" smtClean="0"/>
              <a:t>So </a:t>
            </a:r>
            <a:r>
              <a:rPr lang="en-US" sz="2170" dirty="0"/>
              <a:t>this approach was not generally associated with high quality. You can see straight away that this kind of quality control would not work well at McDonald's</a:t>
            </a:r>
            <a:r>
              <a:rPr lang="en-US" sz="2170" dirty="0" smtClean="0"/>
              <a:t>.</a:t>
            </a:r>
          </a:p>
        </p:txBody>
      </p:sp>
      <p:sp>
        <p:nvSpPr>
          <p:cNvPr id="6" name="Title 1"/>
          <p:cNvSpPr>
            <a:spLocks noGrp="1"/>
          </p:cNvSpPr>
          <p:nvPr>
            <p:ph type="title"/>
          </p:nvPr>
        </p:nvSpPr>
        <p:spPr>
          <a:xfrm>
            <a:off x="35496" y="72008"/>
            <a:ext cx="7704856" cy="548680"/>
          </a:xfrm>
        </p:spPr>
        <p:txBody>
          <a:bodyPr>
            <a:noAutofit/>
          </a:bodyPr>
          <a:lstStyle/>
          <a:p>
            <a:r>
              <a:rPr lang="en-GB" dirty="0" smtClean="0"/>
              <a:t>10.1 </a:t>
            </a:r>
            <a:r>
              <a:rPr lang="en-GB" dirty="0"/>
              <a:t>– </a:t>
            </a:r>
            <a:r>
              <a:rPr lang="en-GB" dirty="0" smtClean="0"/>
              <a:t>Quality Control</a:t>
            </a:r>
            <a:endParaRPr lang="en-GB" sz="4000" dirty="0"/>
          </a:p>
        </p:txBody>
      </p:sp>
      <p:sp>
        <p:nvSpPr>
          <p:cNvPr id="7" name="Round Same Side Corner Rectangle 6">
            <a:hlinkClick r:id="" action="ppaction://noaction"/>
          </p:cNvPr>
          <p:cNvSpPr/>
          <p:nvPr/>
        </p:nvSpPr>
        <p:spPr>
          <a:xfrm>
            <a:off x="6768000" y="666000"/>
            <a:ext cx="720080" cy="3348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53</a:t>
            </a:r>
            <a:endParaRPr lang="en-GB" sz="1200" b="1" dirty="0">
              <a:latin typeface="Arial" panose="020B0604020202020204" pitchFamily="34" charset="0"/>
              <a:cs typeface="Arial" panose="020B0604020202020204" pitchFamily="34" charset="0"/>
            </a:endParaRPr>
          </a:p>
        </p:txBody>
      </p:sp>
      <p:pic>
        <p:nvPicPr>
          <p:cNvPr id="8" name="Picture 2" descr="Image result for quality control"/>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768000" y="1146401"/>
            <a:ext cx="2124480" cy="141850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 name="Picture 4" descr="Image result for quality control"/>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767998" y="2667765"/>
            <a:ext cx="2107277" cy="126529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 name="Picture 6" descr="Image result for quality control techniqu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67998" y="4005064"/>
            <a:ext cx="2107277" cy="103678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 name="Picture 8" descr="Image result for quality control techniques"/>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40351" y="5081027"/>
            <a:ext cx="1536105" cy="158833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0515034"/>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6DD945F-B7B0-4691-A0D0-E2EAD6DA23B3}">
  <ds:schemaRefs>
    <ds:schemaRef ds:uri="http://schemas.microsoft.com/office/2006/documentManagement/types"/>
    <ds:schemaRef ds:uri="http://www.w3.org/XML/1998/namespace"/>
    <ds:schemaRef ds:uri="http://purl.org/dc/dcmitype/"/>
    <ds:schemaRef ds:uri="http://purl.org/dc/elements/1.1/"/>
    <ds:schemaRef ds:uri="http://purl.org/dc/terms/"/>
    <ds:schemaRef ds:uri="http://schemas.microsoft.com/office/2006/metadata/properties"/>
    <ds:schemaRef ds:uri="http://schemas.openxmlformats.org/package/2006/metadata/core-properties"/>
  </ds:schemaRefs>
</ds:datastoreItem>
</file>

<file path=customXml/itemProps2.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E5A8F797-114D-47DC-A43E-E9D7D88718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61838</TotalTime>
  <Words>5317</Words>
  <Application>Microsoft Office PowerPoint</Application>
  <PresentationFormat>On-screen Show (4:3)</PresentationFormat>
  <Paragraphs>456</Paragraphs>
  <Slides>36</Slides>
  <Notes>36</Notes>
  <HiddenSlides>0</HiddenSlides>
  <MMClips>2</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36</vt:i4>
      </vt:variant>
    </vt:vector>
  </HeadingPairs>
  <TitlesOfParts>
    <vt:vector size="45" baseType="lpstr">
      <vt:lpstr>Arial</vt:lpstr>
      <vt:lpstr>Calibri</vt:lpstr>
      <vt:lpstr>Lucida Sans Unicode</vt:lpstr>
      <vt:lpstr>Segoe UI</vt:lpstr>
      <vt:lpstr>Verdana</vt:lpstr>
      <vt:lpstr>Wingdings</vt:lpstr>
      <vt:lpstr>Wingdings 2</vt:lpstr>
      <vt:lpstr>Wingdings 3</vt:lpstr>
      <vt:lpstr>Enderoth</vt:lpstr>
      <vt:lpstr>PowerPoint Presentation</vt:lpstr>
      <vt:lpstr>1 – New Business Ideas - Expectations</vt:lpstr>
      <vt:lpstr>1 – New Business Ideas - Weighing</vt:lpstr>
      <vt:lpstr>1 – Answering Exam-Style Questions</vt:lpstr>
      <vt:lpstr>1 – Answering Exam-Style Questions</vt:lpstr>
      <vt:lpstr>1 – Answering Exam-Style Questions</vt:lpstr>
      <vt:lpstr>1 – Answering Exam-Style Questions</vt:lpstr>
      <vt:lpstr>10.1 – Quality Control</vt:lpstr>
      <vt:lpstr>10.1 – Quality Control</vt:lpstr>
      <vt:lpstr>10.1 – Quality Control</vt:lpstr>
      <vt:lpstr>10.2 – Quality Assurance</vt:lpstr>
      <vt:lpstr>10.2 – Quality Assurance</vt:lpstr>
      <vt:lpstr>10.2 – Quality Assurance</vt:lpstr>
      <vt:lpstr>10.2 – Quality Assurance</vt:lpstr>
      <vt:lpstr>10.2 – Quality Assurance</vt:lpstr>
      <vt:lpstr>10.3 – Continuous Improvement</vt:lpstr>
      <vt:lpstr>10.3 – Continuous Improvement</vt:lpstr>
      <vt:lpstr>10.4 – Total Quality Management</vt:lpstr>
      <vt:lpstr>10.4 – Total Quality Management</vt:lpstr>
      <vt:lpstr>10.4 – Total Quality Management</vt:lpstr>
      <vt:lpstr>10.4 – Total Quality Management</vt:lpstr>
      <vt:lpstr>10.4 – Total Quality Management</vt:lpstr>
      <vt:lpstr>7 – Exam Questions – January 2014</vt:lpstr>
      <vt:lpstr>4 – Exam Questions – January 2014</vt:lpstr>
      <vt:lpstr>8 – Exam Questions – January 2015</vt:lpstr>
      <vt:lpstr>8 – Exam Questions – January 2015</vt:lpstr>
      <vt:lpstr>8 – Exam Questions – January 2015</vt:lpstr>
      <vt:lpstr>8 – Exam Questions – January 2015</vt:lpstr>
      <vt:lpstr>8 – Exam Questions – January 2015</vt:lpstr>
      <vt:lpstr>8 – Exam Questions – January 2015</vt:lpstr>
      <vt:lpstr>8 – Exam Questions – January 2015</vt:lpstr>
      <vt:lpstr>8 – Exam Questions – January 2015</vt:lpstr>
      <vt:lpstr>8 – Exam Questions – January 2015</vt:lpstr>
      <vt:lpstr>8 – Exam Questions – January 2015</vt:lpstr>
      <vt:lpstr>7 – Exam Questions – June 2015</vt:lpstr>
      <vt:lpstr>4 – Exam Questions – January 2014</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10 - Quality Management Techniques</dc:title>
  <dc:subject>eBusiness</dc:subject>
  <dc:creator>Enderoth</dc:creator>
  <cp:lastModifiedBy>Stephen Rafferty</cp:lastModifiedBy>
  <cp:revision>2128</cp:revision>
  <cp:lastPrinted>2014-01-22T18:25:48Z</cp:lastPrinted>
  <dcterms:created xsi:type="dcterms:W3CDTF">2008-03-12T11:01:44Z</dcterms:created>
  <dcterms:modified xsi:type="dcterms:W3CDTF">2018-08-02T17:57:45Z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